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0" r:id="rId3"/>
    <p:sldId id="302" r:id="rId4"/>
    <p:sldId id="328" r:id="rId5"/>
    <p:sldId id="325" r:id="rId6"/>
    <p:sldId id="321" r:id="rId7"/>
    <p:sldId id="311" r:id="rId8"/>
    <p:sldId id="308" r:id="rId9"/>
    <p:sldId id="313" r:id="rId10"/>
    <p:sldId id="312" r:id="rId11"/>
    <p:sldId id="314" r:id="rId12"/>
    <p:sldId id="316" r:id="rId13"/>
    <p:sldId id="322" r:id="rId14"/>
    <p:sldId id="304" r:id="rId15"/>
    <p:sldId id="331" r:id="rId16"/>
    <p:sldId id="333" r:id="rId17"/>
    <p:sldId id="334" r:id="rId18"/>
    <p:sldId id="323" r:id="rId19"/>
    <p:sldId id="267" r:id="rId20"/>
    <p:sldId id="303" r:id="rId21"/>
    <p:sldId id="329" r:id="rId22"/>
    <p:sldId id="324" r:id="rId23"/>
    <p:sldId id="335" r:id="rId24"/>
    <p:sldId id="332" r:id="rId25"/>
    <p:sldId id="269" r:id="rId26"/>
    <p:sldId id="330" r:id="rId27"/>
  </p:sldIdLst>
  <p:sldSz cx="24384000" cy="13716000"/>
  <p:notesSz cx="6858000" cy="99790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584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D7BAB"/>
    <a:srgbClr val="EEF7A8"/>
    <a:srgbClr val="CCFFCC"/>
    <a:srgbClr val="79B7F4"/>
    <a:srgbClr val="A900E6"/>
    <a:srgbClr val="35A800"/>
    <a:srgbClr val="F2EFE9"/>
    <a:srgbClr val="79B774"/>
    <a:srgbClr val="369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7" autoAdjust="0"/>
    <p:restoredTop sz="94530" autoAdjust="0"/>
  </p:normalViewPr>
  <p:slideViewPr>
    <p:cSldViewPr>
      <p:cViewPr varScale="1">
        <p:scale>
          <a:sx n="53" d="100"/>
          <a:sy n="53" d="100"/>
        </p:scale>
        <p:origin x="-744" y="-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bg1"/>
            </a:solidFill>
            <a:ln w="50800" cap="flat">
              <a:solidFill>
                <a:srgbClr val="FFFFFF"/>
              </a:solidFill>
              <a:prstDash val="solid"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9B1-FD4E-825B-A3A7BED7BEC3}"/>
              </c:ext>
            </c:extLst>
          </c:dPt>
          <c:dPt>
            <c:idx val="1"/>
            <c:bubble3D val="0"/>
            <c:spPr>
              <a:solidFill>
                <a:srgbClr val="2D7BAB"/>
              </a:solidFill>
              <a:ln w="1016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9B1-FD4E-825B-A3A7BED7BEC3}"/>
              </c:ext>
            </c:extLst>
          </c:dPt>
          <c:cat>
            <c:strRef>
              <c:f>Sheet1!$B$1:$C$1</c:f>
              <c:strCache>
                <c:ptCount val="2"/>
                <c:pt idx="0">
                  <c:v>(Clear)</c:v>
                </c:pt>
                <c:pt idx="1">
                  <c:v>Value1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9B1-FD4E-825B-A3A7BED7B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5DC9FA"/>
            </a:solidFill>
            <a:ln w="63500" cap="flat">
              <a:solidFill>
                <a:srgbClr val="FFFFFF"/>
              </a:solidFill>
              <a:miter lim="400000"/>
            </a:ln>
            <a:effectLst/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10-E644-82F5-78BBA4835411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10-E644-82F5-78BBA483541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10-E644-82F5-78BBA4835411}"/>
              </c:ext>
            </c:extLst>
          </c:dPt>
          <c:dPt>
            <c:idx val="3"/>
            <c:bubble3D val="0"/>
            <c:spPr>
              <a:solidFill>
                <a:srgbClr val="2D7BAB"/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10-E644-82F5-78BBA4835411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C10-E644-82F5-78BBA4835411}"/>
              </c:ext>
            </c:extLst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C10-E644-82F5-78BBA4835411}"/>
              </c:ext>
            </c:extLst>
          </c:dPt>
          <c:dPt>
            <c:idx val="6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63500" cap="flat">
                <a:solidFill>
                  <a:srgbClr val="FFFFFF"/>
                </a:solidFill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C10-E644-82F5-78BBA4835411}"/>
              </c:ext>
            </c:extLst>
          </c:dPt>
          <c:cat>
            <c:strRef>
              <c:f>Sheet1!$B$1:$E$1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88.15</c:v>
                </c:pt>
                <c:pt idx="1">
                  <c:v>75.86</c:v>
                </c:pt>
                <c:pt idx="2">
                  <c:v>74.319999999999993</c:v>
                </c:pt>
                <c:pt idx="3">
                  <c:v>64.36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C10-E644-82F5-78BBA4835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4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31" cy="499584"/>
          </a:xfrm>
          <a:prstGeom prst="rect">
            <a:avLst/>
          </a:prstGeom>
        </p:spPr>
        <p:txBody>
          <a:bodyPr vert="horz" lIns="91047" tIns="45523" rIns="91047" bIns="455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988" y="0"/>
            <a:ext cx="2971431" cy="499584"/>
          </a:xfrm>
          <a:prstGeom prst="rect">
            <a:avLst/>
          </a:prstGeom>
        </p:spPr>
        <p:txBody>
          <a:bodyPr vert="horz" lIns="91047" tIns="45523" rIns="91047" bIns="45523" rtlCol="0"/>
          <a:lstStyle>
            <a:lvl1pPr algn="r">
              <a:defRPr sz="1200"/>
            </a:lvl1pPr>
          </a:lstStyle>
          <a:p>
            <a:fld id="{E306E573-FE34-484D-9D61-1640928AEBDE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77861"/>
            <a:ext cx="2971431" cy="499584"/>
          </a:xfrm>
          <a:prstGeom prst="rect">
            <a:avLst/>
          </a:prstGeom>
        </p:spPr>
        <p:txBody>
          <a:bodyPr vert="horz" lIns="91047" tIns="45523" rIns="91047" bIns="455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988" y="9477861"/>
            <a:ext cx="2971431" cy="499584"/>
          </a:xfrm>
          <a:prstGeom prst="rect">
            <a:avLst/>
          </a:prstGeom>
        </p:spPr>
        <p:txBody>
          <a:bodyPr vert="horz" lIns="91047" tIns="45523" rIns="91047" bIns="45523" rtlCol="0" anchor="b"/>
          <a:lstStyle>
            <a:lvl1pPr algn="r">
              <a:defRPr sz="1200"/>
            </a:lvl1pPr>
          </a:lstStyle>
          <a:p>
            <a:fld id="{A80B9338-7750-4B38-84AE-F64A70995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97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 lIns="96201" tIns="48100" rIns="96201" bIns="48100"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914400" y="4740038"/>
            <a:ext cx="5029200" cy="4490561"/>
          </a:xfrm>
          <a:prstGeom prst="rect">
            <a:avLst/>
          </a:prstGeom>
        </p:spPr>
        <p:txBody>
          <a:bodyPr lIns="96201" tIns="48100" rIns="96201" bIns="481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7059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51625" cy="37417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[ Extras &amp; Assets ]">
    <p:bg>
      <p:bgPr>
        <a:solidFill>
          <a:srgbClr val="CA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2599" y="13010554"/>
            <a:ext cx="540942" cy="558801"/>
          </a:xfrm>
          <a:prstGeom prst="rect">
            <a:avLst/>
          </a:prstGeom>
        </p:spPr>
        <p:txBody>
          <a:bodyPr lIns="38100" tIns="38100" rIns="38100" bIns="381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Break MM (1 Circle)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"/>
          <p:cNvGrpSpPr/>
          <p:nvPr/>
        </p:nvGrpSpPr>
        <p:grpSpPr>
          <a:xfrm>
            <a:off x="5842000" y="508000"/>
            <a:ext cx="12700000" cy="12700000"/>
            <a:chOff x="0" y="0"/>
            <a:chExt cx="12700000" cy="12700000"/>
          </a:xfrm>
        </p:grpSpPr>
        <p:sp>
          <p:nvSpPr>
            <p:cNvPr id="18" name="Rounded Rectangle"/>
            <p:cNvSpPr/>
            <p:nvPr/>
          </p:nvSpPr>
          <p:spPr>
            <a:xfrm>
              <a:off x="0" y="0"/>
              <a:ext cx="12700000" cy="1270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1EBC8"/>
                </a:gs>
                <a:gs pos="100000">
                  <a:srgbClr val="5DC9F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9" name="Rounded Rectangle"/>
            <p:cNvSpPr/>
            <p:nvPr/>
          </p:nvSpPr>
          <p:spPr>
            <a:xfrm>
              <a:off x="187556" y="187556"/>
              <a:ext cx="12324888" cy="12324888"/>
            </a:xfrm>
            <a:prstGeom prst="roundRect">
              <a:avLst>
                <a:gd name="adj" fmla="val 4997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0" name="Circle"/>
            <p:cNvSpPr/>
            <p:nvPr/>
          </p:nvSpPr>
          <p:spPr>
            <a:xfrm>
              <a:off x="5073977" y="251483"/>
              <a:ext cx="433530" cy="43352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sp>
        <p:nvSpPr>
          <p:cNvPr id="22" name="Rectangle"/>
          <p:cNvSpPr/>
          <p:nvPr/>
        </p:nvSpPr>
        <p:spPr>
          <a:xfrm>
            <a:off x="-17526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52E9C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3" name="Rectangle"/>
          <p:cNvSpPr/>
          <p:nvPr/>
        </p:nvSpPr>
        <p:spPr>
          <a:xfrm>
            <a:off x="-18415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E6E6E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22796529" y="13779500"/>
            <a:ext cx="1016001" cy="1524000"/>
          </a:xfrm>
          <a:prstGeom prst="roundRect">
            <a:avLst>
              <a:gd name="adj" fmla="val 0"/>
            </a:avLst>
          </a:prstGeom>
          <a:solidFill>
            <a:srgbClr val="52E9C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5" name="Rectangle"/>
          <p:cNvSpPr/>
          <p:nvPr/>
        </p:nvSpPr>
        <p:spPr>
          <a:xfrm>
            <a:off x="22796529" y="13843000"/>
            <a:ext cx="1016001" cy="1524000"/>
          </a:xfrm>
          <a:prstGeom prst="roundRect">
            <a:avLst>
              <a:gd name="adj" fmla="val 0"/>
            </a:avLst>
          </a:prstGeom>
          <a:solidFill>
            <a:srgbClr val="D1D1D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"/>
          <p:cNvSpPr txBox="1">
            <a:spLocks noGrp="1"/>
          </p:cNvSpPr>
          <p:nvPr>
            <p:ph type="body" sz="quarter" idx="13"/>
          </p:nvPr>
        </p:nvSpPr>
        <p:spPr>
          <a:xfrm>
            <a:off x="10836002" y="2512036"/>
            <a:ext cx="2711996" cy="2558009"/>
          </a:xfrm>
          <a:prstGeom prst="rect">
            <a:avLst/>
          </a:prstGeom>
        </p:spPr>
        <p:txBody>
          <a:bodyPr wrap="none" lIns="38100" tIns="38100" rIns="38100" bIns="381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8000" spc="0"/>
            </a:lvl1pPr>
          </a:lstStyle>
          <a:p>
            <a:r>
              <a:t></a:t>
            </a:r>
          </a:p>
        </p:txBody>
      </p:sp>
      <p:sp>
        <p:nvSpPr>
          <p:cNvPr id="27" name="Etiam rhoncus. Vestibulum ante ipsum primis in faucibus orci luctus et ultrices posuere cubilia curae"/>
          <p:cNvSpPr txBox="1">
            <a:spLocks noGrp="1"/>
          </p:cNvSpPr>
          <p:nvPr>
            <p:ph type="body" sz="quarter" idx="14"/>
          </p:nvPr>
        </p:nvSpPr>
        <p:spPr>
          <a:xfrm>
            <a:off x="8216951" y="8756650"/>
            <a:ext cx="7950098" cy="1638300"/>
          </a:xfrm>
          <a:prstGeom prst="rect">
            <a:avLst/>
          </a:prstGeom>
        </p:spPr>
        <p:txBody>
          <a:bodyPr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 spc="34"/>
            </a:lvl1pPr>
          </a:lstStyle>
          <a:p>
            <a:r>
              <a:t>Etiam rhoncus. Vestibulum ante ipsum primis in faucibus orci luctus et ultrices posuere cubilia curae</a:t>
            </a:r>
          </a:p>
        </p:txBody>
      </p:sp>
      <p:sp>
        <p:nvSpPr>
          <p:cNvPr id="28" name="WHAT WE DO"/>
          <p:cNvSpPr txBox="1">
            <a:spLocks noGrp="1"/>
          </p:cNvSpPr>
          <p:nvPr>
            <p:ph type="body" sz="quarter" idx="15"/>
          </p:nvPr>
        </p:nvSpPr>
        <p:spPr>
          <a:xfrm>
            <a:off x="6914939" y="5959519"/>
            <a:ext cx="10554122" cy="1828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2000" b="1" spc="360"/>
            </a:lvl1pPr>
          </a:lstStyle>
          <a:p>
            <a:r>
              <a:t>WHAT WE DO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838192" y="889000"/>
            <a:ext cx="540942" cy="558800"/>
          </a:xfrm>
          <a:prstGeom prst="rect">
            <a:avLst/>
          </a:prstGeom>
        </p:spPr>
        <p:txBody>
          <a:bodyPr lIns="38100" tIns="38100" rIns="38100" bIns="381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Break MM (5 Circles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"/>
          <p:cNvGrpSpPr/>
          <p:nvPr/>
        </p:nvGrpSpPr>
        <p:grpSpPr>
          <a:xfrm>
            <a:off x="4572000" y="-762000"/>
            <a:ext cx="15240000" cy="15240000"/>
            <a:chOff x="0" y="0"/>
            <a:chExt cx="15240000" cy="15240000"/>
          </a:xfrm>
        </p:grpSpPr>
        <p:sp>
          <p:nvSpPr>
            <p:cNvPr id="89" name="Rounded Rectangle"/>
            <p:cNvSpPr/>
            <p:nvPr/>
          </p:nvSpPr>
          <p:spPr>
            <a:xfrm>
              <a:off x="0" y="0"/>
              <a:ext cx="15240000" cy="152400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" name="Rounded Rectangle"/>
            <p:cNvSpPr/>
            <p:nvPr/>
          </p:nvSpPr>
          <p:spPr>
            <a:xfrm>
              <a:off x="304800" y="304800"/>
              <a:ext cx="14630400" cy="146304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" name="Circle"/>
            <p:cNvSpPr/>
            <p:nvPr/>
          </p:nvSpPr>
          <p:spPr>
            <a:xfrm>
              <a:off x="79175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92" name="Circle"/>
            <p:cNvSpPr/>
            <p:nvPr/>
          </p:nvSpPr>
          <p:spPr>
            <a:xfrm>
              <a:off x="85271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93" name="Circle"/>
            <p:cNvSpPr/>
            <p:nvPr/>
          </p:nvSpPr>
          <p:spPr>
            <a:xfrm>
              <a:off x="66983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94" name="Circle"/>
            <p:cNvSpPr/>
            <p:nvPr/>
          </p:nvSpPr>
          <p:spPr>
            <a:xfrm>
              <a:off x="60887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95" name="Circle"/>
            <p:cNvSpPr/>
            <p:nvPr/>
          </p:nvSpPr>
          <p:spPr>
            <a:xfrm>
              <a:off x="73079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103" name="Group"/>
          <p:cNvGrpSpPr/>
          <p:nvPr/>
        </p:nvGrpSpPr>
        <p:grpSpPr>
          <a:xfrm>
            <a:off x="4572000" y="-762000"/>
            <a:ext cx="15240000" cy="15240000"/>
            <a:chOff x="0" y="0"/>
            <a:chExt cx="15240000" cy="15240000"/>
          </a:xfrm>
        </p:grpSpPr>
        <p:sp>
          <p:nvSpPr>
            <p:cNvPr id="97" name="Rounded Rectangle"/>
            <p:cNvSpPr/>
            <p:nvPr/>
          </p:nvSpPr>
          <p:spPr>
            <a:xfrm>
              <a:off x="0" y="0"/>
              <a:ext cx="15240000" cy="152400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Rounded Rectangle"/>
            <p:cNvSpPr/>
            <p:nvPr/>
          </p:nvSpPr>
          <p:spPr>
            <a:xfrm>
              <a:off x="304800" y="304800"/>
              <a:ext cx="14630400" cy="146304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" name="Circle"/>
            <p:cNvSpPr/>
            <p:nvPr/>
          </p:nvSpPr>
          <p:spPr>
            <a:xfrm>
              <a:off x="79175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00" name="Circle"/>
            <p:cNvSpPr/>
            <p:nvPr/>
          </p:nvSpPr>
          <p:spPr>
            <a:xfrm>
              <a:off x="66983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01" name="Circle"/>
            <p:cNvSpPr/>
            <p:nvPr/>
          </p:nvSpPr>
          <p:spPr>
            <a:xfrm>
              <a:off x="60887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02" name="Circle"/>
            <p:cNvSpPr/>
            <p:nvPr/>
          </p:nvSpPr>
          <p:spPr>
            <a:xfrm>
              <a:off x="73079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109" name="Group"/>
          <p:cNvGrpSpPr/>
          <p:nvPr/>
        </p:nvGrpSpPr>
        <p:grpSpPr>
          <a:xfrm>
            <a:off x="4572000" y="-762000"/>
            <a:ext cx="15240000" cy="15240000"/>
            <a:chOff x="0" y="0"/>
            <a:chExt cx="15240000" cy="15240000"/>
          </a:xfrm>
        </p:grpSpPr>
        <p:sp>
          <p:nvSpPr>
            <p:cNvPr id="104" name="Rounded Rectangle"/>
            <p:cNvSpPr/>
            <p:nvPr/>
          </p:nvSpPr>
          <p:spPr>
            <a:xfrm>
              <a:off x="0" y="0"/>
              <a:ext cx="15240000" cy="152400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" name="Rounded Rectangle"/>
            <p:cNvSpPr/>
            <p:nvPr/>
          </p:nvSpPr>
          <p:spPr>
            <a:xfrm>
              <a:off x="304800" y="304800"/>
              <a:ext cx="14630400" cy="146304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6" name="Circle"/>
            <p:cNvSpPr/>
            <p:nvPr/>
          </p:nvSpPr>
          <p:spPr>
            <a:xfrm>
              <a:off x="66983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07" name="Circle"/>
            <p:cNvSpPr/>
            <p:nvPr/>
          </p:nvSpPr>
          <p:spPr>
            <a:xfrm>
              <a:off x="60887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08" name="Circle"/>
            <p:cNvSpPr/>
            <p:nvPr/>
          </p:nvSpPr>
          <p:spPr>
            <a:xfrm>
              <a:off x="73079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114" name="Group"/>
          <p:cNvGrpSpPr/>
          <p:nvPr/>
        </p:nvGrpSpPr>
        <p:grpSpPr>
          <a:xfrm>
            <a:off x="4572000" y="-762000"/>
            <a:ext cx="15240000" cy="15240000"/>
            <a:chOff x="0" y="0"/>
            <a:chExt cx="15240000" cy="15240000"/>
          </a:xfrm>
        </p:grpSpPr>
        <p:sp>
          <p:nvSpPr>
            <p:cNvPr id="110" name="Rounded Rectangle"/>
            <p:cNvSpPr/>
            <p:nvPr/>
          </p:nvSpPr>
          <p:spPr>
            <a:xfrm>
              <a:off x="0" y="0"/>
              <a:ext cx="15240000" cy="152400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" name="Rounded Rectangle"/>
            <p:cNvSpPr/>
            <p:nvPr/>
          </p:nvSpPr>
          <p:spPr>
            <a:xfrm>
              <a:off x="304800" y="304800"/>
              <a:ext cx="14630400" cy="14630400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 spc="209">
                  <a:solidFill>
                    <a:srgbClr val="F26D99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" name="Circle"/>
            <p:cNvSpPr/>
            <p:nvPr/>
          </p:nvSpPr>
          <p:spPr>
            <a:xfrm>
              <a:off x="66983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13" name="Circle"/>
            <p:cNvSpPr/>
            <p:nvPr/>
          </p:nvSpPr>
          <p:spPr>
            <a:xfrm>
              <a:off x="60887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118" name="Group"/>
          <p:cNvGrpSpPr/>
          <p:nvPr/>
        </p:nvGrpSpPr>
        <p:grpSpPr>
          <a:xfrm>
            <a:off x="4572000" y="-762000"/>
            <a:ext cx="15240000" cy="15240000"/>
            <a:chOff x="0" y="0"/>
            <a:chExt cx="15240000" cy="15240000"/>
          </a:xfrm>
        </p:grpSpPr>
        <p:sp>
          <p:nvSpPr>
            <p:cNvPr id="115" name="Rounded Rectangle"/>
            <p:cNvSpPr/>
            <p:nvPr/>
          </p:nvSpPr>
          <p:spPr>
            <a:xfrm>
              <a:off x="0" y="0"/>
              <a:ext cx="15240000" cy="1524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1EBC8"/>
                </a:gs>
                <a:gs pos="100000">
                  <a:srgbClr val="5DC9F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16" name="Rounded Rectangle"/>
            <p:cNvSpPr/>
            <p:nvPr/>
          </p:nvSpPr>
          <p:spPr>
            <a:xfrm>
              <a:off x="225067" y="225067"/>
              <a:ext cx="14789866" cy="14789866"/>
            </a:xfrm>
            <a:prstGeom prst="roundRect">
              <a:avLst>
                <a:gd name="adj" fmla="val 4997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17" name="Circle"/>
            <p:cNvSpPr/>
            <p:nvPr/>
          </p:nvSpPr>
          <p:spPr>
            <a:xfrm>
              <a:off x="6088773" y="301779"/>
              <a:ext cx="520235" cy="520235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sp>
        <p:nvSpPr>
          <p:cNvPr id="119" name="Rectangle"/>
          <p:cNvSpPr/>
          <p:nvPr/>
        </p:nvSpPr>
        <p:spPr>
          <a:xfrm>
            <a:off x="-17526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52E9C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-18415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E6E6E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1" name="Rectangle"/>
          <p:cNvSpPr/>
          <p:nvPr/>
        </p:nvSpPr>
        <p:spPr>
          <a:xfrm>
            <a:off x="22796529" y="13779500"/>
            <a:ext cx="1016001" cy="1524000"/>
          </a:xfrm>
          <a:prstGeom prst="roundRect">
            <a:avLst>
              <a:gd name="adj" fmla="val 0"/>
            </a:avLst>
          </a:prstGeom>
          <a:solidFill>
            <a:srgbClr val="52E9C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22796529" y="13843000"/>
            <a:ext cx="1016001" cy="1524000"/>
          </a:xfrm>
          <a:prstGeom prst="roundRect">
            <a:avLst>
              <a:gd name="adj" fmla="val 0"/>
            </a:avLst>
          </a:prstGeom>
          <a:solidFill>
            <a:srgbClr val="D1D1D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3" name=""/>
          <p:cNvSpPr txBox="1">
            <a:spLocks noGrp="1"/>
          </p:cNvSpPr>
          <p:nvPr>
            <p:ph type="body" sz="quarter" idx="13"/>
          </p:nvPr>
        </p:nvSpPr>
        <p:spPr>
          <a:xfrm>
            <a:off x="10836002" y="2512036"/>
            <a:ext cx="2711996" cy="2558009"/>
          </a:xfrm>
          <a:prstGeom prst="rect">
            <a:avLst/>
          </a:prstGeom>
        </p:spPr>
        <p:txBody>
          <a:bodyPr wrap="none" lIns="38100" tIns="38100" rIns="38100" bIns="381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8000" spc="0"/>
            </a:lvl1pPr>
          </a:lstStyle>
          <a:p>
            <a:r>
              <a:t></a:t>
            </a:r>
          </a:p>
        </p:txBody>
      </p:sp>
      <p:sp>
        <p:nvSpPr>
          <p:cNvPr id="124" name="Etiam rhoncus. Vestibulum ante ipsum primis in faucibus orci luctus et ultrices posuere cubilia curae"/>
          <p:cNvSpPr txBox="1">
            <a:spLocks noGrp="1"/>
          </p:cNvSpPr>
          <p:nvPr>
            <p:ph type="body" sz="quarter" idx="14"/>
          </p:nvPr>
        </p:nvSpPr>
        <p:spPr>
          <a:xfrm>
            <a:off x="8216951" y="8756650"/>
            <a:ext cx="7950098" cy="1638300"/>
          </a:xfrm>
          <a:prstGeom prst="rect">
            <a:avLst/>
          </a:prstGeom>
        </p:spPr>
        <p:txBody>
          <a:bodyPr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 spc="34"/>
            </a:lvl1pPr>
          </a:lstStyle>
          <a:p>
            <a:r>
              <a:t>Etiam rhoncus. Vestibulum ante ipsum primis in faucibus orci luctus et ultrices posuere cubilia curae</a:t>
            </a:r>
          </a:p>
        </p:txBody>
      </p:sp>
      <p:sp>
        <p:nvSpPr>
          <p:cNvPr id="125" name="WHAT WE DO"/>
          <p:cNvSpPr txBox="1">
            <a:spLocks noGrp="1"/>
          </p:cNvSpPr>
          <p:nvPr>
            <p:ph type="body" sz="quarter" idx="15"/>
          </p:nvPr>
        </p:nvSpPr>
        <p:spPr>
          <a:xfrm>
            <a:off x="6914939" y="5959519"/>
            <a:ext cx="10554122" cy="1828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2000" b="1" spc="360"/>
            </a:lvl1pPr>
          </a:lstStyle>
          <a:p>
            <a:r>
              <a:t>WHAT WE DO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838192" y="889000"/>
            <a:ext cx="540942" cy="558800"/>
          </a:xfrm>
          <a:prstGeom prst="rect">
            <a:avLst/>
          </a:prstGeom>
        </p:spPr>
        <p:txBody>
          <a:bodyPr lIns="38100" tIns="38100" rIns="38100" bIns="381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254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52E9C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50" name="Rectangle"/>
          <p:cNvSpPr/>
          <p:nvPr/>
        </p:nvSpPr>
        <p:spPr>
          <a:xfrm>
            <a:off x="-63500" y="549572"/>
            <a:ext cx="1714500" cy="1651001"/>
          </a:xfrm>
          <a:prstGeom prst="roundRect">
            <a:avLst>
              <a:gd name="adj" fmla="val 0"/>
            </a:avLst>
          </a:prstGeom>
          <a:solidFill>
            <a:srgbClr val="E6E6E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1" name="Headline"/>
          <p:cNvSpPr txBox="1">
            <a:spLocks noGrp="1"/>
          </p:cNvSpPr>
          <p:nvPr>
            <p:ph type="body" sz="quarter" idx="13"/>
          </p:nvPr>
        </p:nvSpPr>
        <p:spPr>
          <a:xfrm>
            <a:off x="9727804" y="380113"/>
            <a:ext cx="4953792" cy="1371601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9000" b="1" spc="270"/>
            </a:lvl1pPr>
          </a:lstStyle>
          <a:p>
            <a:r>
              <a:t>Headline</a:t>
            </a:r>
          </a:p>
        </p:txBody>
      </p:sp>
      <p:sp>
        <p:nvSpPr>
          <p:cNvPr id="152" name="Subheadline Lorem Ipsum Dolor Sit Amet"/>
          <p:cNvSpPr txBox="1">
            <a:spLocks noGrp="1"/>
          </p:cNvSpPr>
          <p:nvPr>
            <p:ph type="body" sz="quarter" idx="14"/>
          </p:nvPr>
        </p:nvSpPr>
        <p:spPr>
          <a:xfrm>
            <a:off x="8105197" y="1713614"/>
            <a:ext cx="8173606" cy="596901"/>
          </a:xfrm>
          <a:prstGeom prst="rect">
            <a:avLst/>
          </a:prstGeom>
        </p:spPr>
        <p:txBody>
          <a:bodyPr wrap="none"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 spc="34"/>
            </a:lvl1pPr>
          </a:lstStyle>
          <a:p>
            <a:r>
              <a:t>Subheadline Lorem Ipsum Dolor Sit Amet</a:t>
            </a:r>
          </a:p>
        </p:txBody>
      </p:sp>
      <p:sp>
        <p:nvSpPr>
          <p:cNvPr id="153" name=""/>
          <p:cNvSpPr txBox="1">
            <a:spLocks noGrp="1"/>
          </p:cNvSpPr>
          <p:nvPr>
            <p:ph type="body" sz="quarter" idx="15"/>
          </p:nvPr>
        </p:nvSpPr>
        <p:spPr>
          <a:xfrm>
            <a:off x="492454" y="1091313"/>
            <a:ext cx="642665" cy="605360"/>
          </a:xfrm>
          <a:prstGeom prst="rect">
            <a:avLst/>
          </a:prstGeom>
        </p:spPr>
        <p:txBody>
          <a:bodyPr wrap="none"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spc="0"/>
            </a:lvl1pPr>
          </a:lstStyle>
          <a:p>
            <a:r>
              <a:t>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044" y="13100050"/>
            <a:ext cx="484437" cy="508000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2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xtras">
    <p:bg>
      <p:bgPr>
        <a:solidFill>
          <a:schemeClr val="accent1">
            <a:satOff val="-3355"/>
            <a:lumOff val="266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038" y="11525250"/>
            <a:ext cx="336399" cy="444500"/>
          </a:xfrm>
          <a:prstGeom prst="rect">
            <a:avLst/>
          </a:prstGeom>
        </p:spPr>
        <p:txBody>
          <a:bodyPr lIns="38100" tIns="38100" rIns="38100" bIns="38100"/>
          <a:lstStyle>
            <a:lvl1pPr defTabSz="342900">
              <a:defRPr sz="2400" b="0" spc="24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spc="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spc="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spc="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spc="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spc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2479" y="13081000"/>
            <a:ext cx="566342" cy="584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3200" b="1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41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76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611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46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881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516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151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786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421923" marR="0" indent="-341923" algn="l" defTabSz="584200" latinLnBrk="0">
        <a:lnSpc>
          <a:spcPct val="11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0" y="-78292"/>
            <a:ext cx="24383891" cy="13771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04" name="Watershed Management:…"/>
          <p:cNvSpPr txBox="1"/>
          <p:nvPr/>
        </p:nvSpPr>
        <p:spPr>
          <a:xfrm>
            <a:off x="1484902" y="1752137"/>
            <a:ext cx="16498298" cy="810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10000" spc="-150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</a:t>
            </a:r>
          </a:p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10000" spc="-150" dirty="0">
                <a:latin typeface="Bahnschrift" panose="020B0502040204020203" pitchFamily="34" charset="0"/>
                <a:cs typeface="Calibri Light" panose="020F0302020204030204" pitchFamily="34" charset="0"/>
              </a:rPr>
              <a:t>MANAGEMENT:</a:t>
            </a:r>
          </a:p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10000" spc="-150" dirty="0">
                <a:latin typeface="Bahnschrift" panose="020B0502040204020203" pitchFamily="34" charset="0"/>
                <a:cs typeface="Calibri Light" panose="020F0302020204030204" pitchFamily="34" charset="0"/>
              </a:rPr>
              <a:t>PROTECTING</a:t>
            </a:r>
          </a:p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10000" spc="-150" dirty="0">
                <a:latin typeface="Bahnschrift" panose="020B0502040204020203" pitchFamily="34" charset="0"/>
                <a:cs typeface="Calibri Light" panose="020F0302020204030204" pitchFamily="34" charset="0"/>
              </a:rPr>
              <a:t>METRO BACOLOD’S</a:t>
            </a:r>
          </a:p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10000" spc="-150" dirty="0">
                <a:latin typeface="Bahnschrift" panose="020B0502040204020203" pitchFamily="34" charset="0"/>
                <a:cs typeface="Calibri Light" panose="020F0302020204030204" pitchFamily="34" charset="0"/>
              </a:rPr>
              <a:t>WATER SUPPLY</a:t>
            </a:r>
          </a:p>
        </p:txBody>
      </p:sp>
      <p:sp>
        <p:nvSpPr>
          <p:cNvPr id="5" name="Water Supply System of Metro Bacolod"/>
          <p:cNvSpPr txBox="1">
            <a:spLocks/>
          </p:cNvSpPr>
          <p:nvPr/>
        </p:nvSpPr>
        <p:spPr>
          <a:xfrm>
            <a:off x="1503952" y="9856920"/>
            <a:ext cx="9087848" cy="2030280"/>
          </a:xfrm>
          <a:prstGeom prst="rect">
            <a:avLst/>
          </a:prstGeom>
        </p:spPr>
        <p:txBody>
          <a:bodyPr/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rtl="0" hangingPunct="0">
              <a:lnSpc>
                <a:spcPct val="100000"/>
              </a:lnSpc>
              <a:buNone/>
            </a:pPr>
            <a:r>
              <a:rPr lang="en-GB" sz="3600" spc="32" dirty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Nathaniel von </a:t>
            </a:r>
            <a:r>
              <a:rPr lang="en-GB" sz="3600" spc="32" dirty="0" err="1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Einsiedel</a:t>
            </a:r>
            <a:r>
              <a:rPr lang="en-GB" sz="3600" spc="32" dirty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PhD, FPIEP, FUAP President, ASSURE</a:t>
            </a:r>
          </a:p>
        </p:txBody>
      </p:sp>
      <p:pic>
        <p:nvPicPr>
          <p:cNvPr id="15362" name="Picture 2" descr="D:\LEA 2020\NVE\Bacolod Watershed Management\Materials\Images\Cov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292" y="2743200"/>
            <a:ext cx="9737886" cy="93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/>
          <a:stretch/>
        </p:blipFill>
        <p:spPr bwMode="auto">
          <a:xfrm>
            <a:off x="838200" y="3141548"/>
            <a:ext cx="10058400" cy="100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427169" y="3501430"/>
            <a:ext cx="10559557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Negros Occidental is one of the top 3 leading provinces with the highest remittance and number of OFWs.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Real estate developers in Bacolod reveal that about 80%-90% of the buyers are OFWs.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Negrense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OFWs are one of the significant contributors to the economic development and activities in the province.</a:t>
            </a:r>
          </a:p>
        </p:txBody>
      </p:sp>
      <p:sp>
        <p:nvSpPr>
          <p:cNvPr id="17" name="Metro Bacolod daily requirement"/>
          <p:cNvSpPr/>
          <p:nvPr/>
        </p:nvSpPr>
        <p:spPr>
          <a:xfrm>
            <a:off x="12427169" y="11220729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Sugar and Smiles by Elias A. </a:t>
            </a:r>
            <a:r>
              <a:rPr lang="en-US" sz="20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Gatanela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Jr.</a:t>
            </a:r>
            <a:endParaRPr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OFWs – The New Middle Class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Metro Bacolod daily requirement"/>
          <p:cNvSpPr/>
          <p:nvPr/>
        </p:nvSpPr>
        <p:spPr>
          <a:xfrm>
            <a:off x="8077200" y="12572999"/>
            <a:ext cx="2819400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solidFill>
                  <a:schemeClr val="bg2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Source: rappler.com</a:t>
            </a:r>
            <a:endParaRPr sz="2000" spc="32" dirty="0">
              <a:solidFill>
                <a:schemeClr val="bg2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pic>
        <p:nvPicPr>
          <p:cNvPr id="13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10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5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-189" r="30303" b="189"/>
          <a:stretch/>
        </p:blipFill>
        <p:spPr bwMode="auto">
          <a:xfrm>
            <a:off x="838200" y="3151924"/>
            <a:ext cx="10058400" cy="100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427169" y="3197642"/>
            <a:ext cx="10559557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Bacolod was listed as the no. 1 of the “Best Places to Live in the Philippines” by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Moneysense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Magazine on April 1, 2008.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With its award in 2017 and in 2019 as the Most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Livable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Urban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Center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across the country after bagging the Philippine Model City 2019 award given by The Manila Times, Bacolod continues to attract big national real estate developers for property development.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Major real estate companies currently operating in Metro Bacolod include Sta. Lucia Realty, Ayala Land Inc., Vista Land,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Megaworld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, Filinvest Land, Rockwell Land, </a:t>
            </a:r>
            <a:r>
              <a:rPr lang="en-GB" sz="3600" spc="32" dirty="0" smtClean="0">
                <a:latin typeface="Bahnschrift Light" panose="020B0502040204020203" pitchFamily="34" charset="0"/>
                <a:cs typeface="Calibri Light" panose="020F0302020204030204" pitchFamily="34" charset="0"/>
              </a:rPr>
              <a:t>Robinsons Land Corp., SMDC, and 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Cebu Land Masters.</a:t>
            </a:r>
            <a:endParaRPr lang="en-US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Metro Bacolod daily requirement"/>
          <p:cNvSpPr/>
          <p:nvPr/>
        </p:nvSpPr>
        <p:spPr>
          <a:xfrm>
            <a:off x="13030200" y="12344400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Sugar and Smiles by Elias A. </a:t>
            </a:r>
            <a:r>
              <a:rPr lang="en-GB" sz="20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Gatanela</a:t>
            </a: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Jr.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Real Estate Boom in Metro Bacolod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Metro Bacolod daily requirement"/>
          <p:cNvSpPr/>
          <p:nvPr/>
        </p:nvSpPr>
        <p:spPr>
          <a:xfrm>
            <a:off x="1066800" y="12572999"/>
            <a:ext cx="5715000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La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Alegria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Residential Estates,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pic>
        <p:nvPicPr>
          <p:cNvPr id="13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11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5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9"/>
          <a:stretch/>
        </p:blipFill>
        <p:spPr bwMode="auto">
          <a:xfrm>
            <a:off x="838200" y="3164467"/>
            <a:ext cx="10058400" cy="99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427169" y="3434454"/>
            <a:ext cx="9975631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Travel and tourism-related industry is a major driver of economic growth in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Visayas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In Western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Visayas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, the Philippine Tourism Master Plan identified 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Bacolod and </a:t>
            </a:r>
            <a:r>
              <a:rPr lang="en-GB" sz="3600" b="1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in Negros Occidental 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as one of the 4 Tourism Development Areas.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Tourist arrivals of Negros Occidental for 2017 totalled to 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3,577,514 persons </a:t>
            </a:r>
            <a:r>
              <a:rPr lang="en-GB" sz="3600" spc="32" dirty="0" smtClean="0">
                <a:latin typeface="Bahnschrift Light" panose="020B0502040204020203" pitchFamily="34" charset="0"/>
                <a:cs typeface="Calibri Light" panose="020F0302020204030204" pitchFamily="34" charset="0"/>
              </a:rPr>
              <a:t>(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Foreign, Domestic, OFWs and Excursionists).</a:t>
            </a:r>
            <a:endParaRPr lang="en-US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US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Tourism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sp>
        <p:nvSpPr>
          <p:cNvPr id="11" name="Metro Bacolod daily requirement"/>
          <p:cNvSpPr/>
          <p:nvPr/>
        </p:nvSpPr>
        <p:spPr>
          <a:xfrm>
            <a:off x="8234362" y="3141548"/>
            <a:ext cx="2662238" cy="623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Magikland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12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ro Bacolod daily requirement"/>
          <p:cNvSpPr/>
          <p:nvPr/>
        </p:nvSpPr>
        <p:spPr>
          <a:xfrm>
            <a:off x="12427168" y="11220729"/>
            <a:ext cx="7384831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Visayan Spatial Development Framework 2015-2045</a:t>
            </a:r>
            <a:endParaRPr lang="en-GB"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"/>
          <p:cNvSpPr/>
          <p:nvPr/>
        </p:nvSpPr>
        <p:spPr>
          <a:xfrm>
            <a:off x="11562256" y="1496907"/>
            <a:ext cx="1391744" cy="10722186"/>
          </a:xfrm>
          <a:prstGeom prst="rect">
            <a:avLst/>
          </a:prstGeom>
          <a:ln w="127000">
            <a:solidFill>
              <a:srgbClr val="2D7BAB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-152400" y="-78292"/>
            <a:ext cx="11658600" cy="13771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486" name="We Maintain…"/>
          <p:cNvSpPr txBox="1"/>
          <p:nvPr/>
        </p:nvSpPr>
        <p:spPr>
          <a:xfrm>
            <a:off x="2572372" y="5589143"/>
            <a:ext cx="8826523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8000" b="1" spc="-150" dirty="0">
                <a:solidFill>
                  <a:srgbClr val="FFFFFF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502" name="Rectangle"/>
          <p:cNvSpPr/>
          <p:nvPr/>
        </p:nvSpPr>
        <p:spPr>
          <a:xfrm>
            <a:off x="1369363" y="1496907"/>
            <a:ext cx="10213037" cy="10749279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2372" y="3505199"/>
            <a:ext cx="2019805" cy="20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13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1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ISSUES AND CONCERNS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Increasing and expanding settlements and farms"/>
          <p:cNvSpPr txBox="1"/>
          <p:nvPr/>
        </p:nvSpPr>
        <p:spPr>
          <a:xfrm>
            <a:off x="1524000" y="5830509"/>
            <a:ext cx="45720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Increasing and expanding settlements and farms</a:t>
            </a:r>
          </a:p>
        </p:txBody>
      </p:sp>
      <p:sp>
        <p:nvSpPr>
          <p:cNvPr id="9" name="Deforestation"/>
          <p:cNvSpPr txBox="1"/>
          <p:nvPr/>
        </p:nvSpPr>
        <p:spPr>
          <a:xfrm>
            <a:off x="7086600" y="6045952"/>
            <a:ext cx="45720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Deforestation</a:t>
            </a:r>
          </a:p>
        </p:txBody>
      </p:sp>
      <p:sp>
        <p:nvSpPr>
          <p:cNvPr id="10" name="Absence of land use and watershed management plans"/>
          <p:cNvSpPr txBox="1"/>
          <p:nvPr/>
        </p:nvSpPr>
        <p:spPr>
          <a:xfrm>
            <a:off x="18288000" y="5830509"/>
            <a:ext cx="45720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Absence of land use and watershed management plans</a:t>
            </a:r>
          </a:p>
        </p:txBody>
      </p:sp>
      <p:sp>
        <p:nvSpPr>
          <p:cNvPr id="11" name="Absence of watershed resources valuation system"/>
          <p:cNvSpPr txBox="1"/>
          <p:nvPr/>
        </p:nvSpPr>
        <p:spPr>
          <a:xfrm>
            <a:off x="4783015" y="10124023"/>
            <a:ext cx="45720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>
                <a:latin typeface="Bahnschrift Light" panose="020B0502040204020203" pitchFamily="34" charset="0"/>
                <a:cs typeface="Calibri Light" panose="020F0302020204030204" pitchFamily="34" charset="0"/>
              </a:rPr>
              <a:t>Absence of watershed resources valuation system</a:t>
            </a:r>
          </a:p>
        </p:txBody>
      </p:sp>
      <p:sp>
        <p:nvSpPr>
          <p:cNvPr id="12" name="Climate change"/>
          <p:cNvSpPr txBox="1"/>
          <p:nvPr/>
        </p:nvSpPr>
        <p:spPr>
          <a:xfrm>
            <a:off x="10058400" y="10554910"/>
            <a:ext cx="45720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Climate change</a:t>
            </a:r>
          </a:p>
        </p:txBody>
      </p:sp>
      <p:sp>
        <p:nvSpPr>
          <p:cNvPr id="13" name="Tourism"/>
          <p:cNvSpPr txBox="1"/>
          <p:nvPr/>
        </p:nvSpPr>
        <p:spPr>
          <a:xfrm>
            <a:off x="12344400" y="6045952"/>
            <a:ext cx="45720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Tourism</a:t>
            </a:r>
          </a:p>
        </p:txBody>
      </p:sp>
      <p:sp>
        <p:nvSpPr>
          <p:cNvPr id="14" name="Inadequate support of existing political and institutional support to watershed management"/>
          <p:cNvSpPr txBox="1"/>
          <p:nvPr/>
        </p:nvSpPr>
        <p:spPr>
          <a:xfrm>
            <a:off x="15163800" y="10124023"/>
            <a:ext cx="457200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defRPr sz="3200" spc="32"/>
            </a:lvl1pPr>
          </a:lstStyle>
          <a:p>
            <a:pPr algn="ctr">
              <a:lnSpc>
                <a:spcPct val="100000"/>
              </a:lnSpc>
            </a:pPr>
            <a:r>
              <a:rPr dirty="0">
                <a:latin typeface="Bahnschrift Light" panose="020B0502040204020203" pitchFamily="34" charset="0"/>
                <a:cs typeface="Calibri Light" panose="020F0302020204030204" pitchFamily="34" charset="0"/>
              </a:rPr>
              <a:t>Inadequate support of existing political and institutional support to watershed management</a:t>
            </a:r>
          </a:p>
        </p:txBody>
      </p:sp>
      <p:sp>
        <p:nvSpPr>
          <p:cNvPr id="49" name="Rounded Rectangle"/>
          <p:cNvSpPr/>
          <p:nvPr/>
        </p:nvSpPr>
        <p:spPr>
          <a:xfrm>
            <a:off x="2895600" y="38099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0" name="Rounded Rectangle"/>
          <p:cNvSpPr/>
          <p:nvPr/>
        </p:nvSpPr>
        <p:spPr>
          <a:xfrm>
            <a:off x="8458200" y="38099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1" name="Rounded Rectangle"/>
          <p:cNvSpPr/>
          <p:nvPr/>
        </p:nvSpPr>
        <p:spPr>
          <a:xfrm>
            <a:off x="13716000" y="38099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2" name="Rounded Rectangle"/>
          <p:cNvSpPr/>
          <p:nvPr/>
        </p:nvSpPr>
        <p:spPr>
          <a:xfrm>
            <a:off x="16535400" y="79247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3" name="Rounded Rectangle"/>
          <p:cNvSpPr/>
          <p:nvPr/>
        </p:nvSpPr>
        <p:spPr>
          <a:xfrm>
            <a:off x="11430000" y="79247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4" name="Rounded Rectangle"/>
          <p:cNvSpPr/>
          <p:nvPr/>
        </p:nvSpPr>
        <p:spPr>
          <a:xfrm>
            <a:off x="6154615" y="79247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5" name="Rounded Rectangle"/>
          <p:cNvSpPr/>
          <p:nvPr/>
        </p:nvSpPr>
        <p:spPr>
          <a:xfrm>
            <a:off x="19659600" y="3809919"/>
            <a:ext cx="1828799" cy="1828799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9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7549" y="4171867"/>
            <a:ext cx="1104901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2049" y="4133767"/>
            <a:ext cx="1181101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9849" y="4133767"/>
            <a:ext cx="1181101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35409" y="8324727"/>
            <a:ext cx="1028782" cy="10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6700" y="819141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6299" y="388611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315" y="819141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LEA 2020\Others\concep logo.png"/>
          <p:cNvPicPr>
            <a:picLocks noChangeAspect="1" noChangeArrowheads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14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9" name="Picture 2" descr="D:\LEA 2020\Others\concep 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6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8C0FA1-E365-EB4B-935E-5F5CFFA95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b="20284"/>
          <a:stretch/>
        </p:blipFill>
        <p:spPr>
          <a:xfrm>
            <a:off x="838200" y="8301318"/>
            <a:ext cx="10053636" cy="487226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5263C31-B058-4E44-9621-6ACA95842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39048"/>
          <a:stretch/>
        </p:blipFill>
        <p:spPr bwMode="auto">
          <a:xfrm>
            <a:off x="861740" y="3141547"/>
            <a:ext cx="10058400" cy="48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427169" y="3505200"/>
            <a:ext cx="9167927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Data obtained from the Provincial Environment and Natural Resources (PENRO) says there are at least 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200 illegal structures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at the Northern Negros Natural Park </a:t>
            </a:r>
            <a:r>
              <a:rPr lang="en-GB" sz="3600" spc="32" dirty="0" smtClean="0">
                <a:latin typeface="Bahnschrift Light" panose="020B0502040204020203" pitchFamily="34" charset="0"/>
                <a:cs typeface="Calibri Light" panose="020F0302020204030204" pitchFamily="34" charset="0"/>
              </a:rPr>
              <a:t>(October 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2019).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PH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Aside from the NNNP, there are also illegal structures at the Mt. </a:t>
            </a:r>
            <a:r>
              <a:rPr lang="en-PH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Kanlaon</a:t>
            </a:r>
            <a:r>
              <a:rPr lang="en-PH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Natural Park (MKNP).</a:t>
            </a: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154904"/>
            <a:ext cx="2438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NEGATIVE EFFECTS OF DEVELOPMENTS IN WATERSHED AREAS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15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2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tro Bacolod daily requirement"/>
          <p:cNvSpPr/>
          <p:nvPr/>
        </p:nvSpPr>
        <p:spPr>
          <a:xfrm>
            <a:off x="7965282" y="7698894"/>
            <a:ext cx="3007518" cy="31195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Rooster Cafe,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Metro Bacolod daily requirement"/>
          <p:cNvSpPr/>
          <p:nvPr/>
        </p:nvSpPr>
        <p:spPr>
          <a:xfrm>
            <a:off x="4876800" y="8299543"/>
            <a:ext cx="6015037" cy="623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Mountain View Resort in Don Salvador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Benedicto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14" name="Metro Bacolod daily requirement"/>
          <p:cNvSpPr/>
          <p:nvPr/>
        </p:nvSpPr>
        <p:spPr>
          <a:xfrm>
            <a:off x="12427168" y="11220729"/>
            <a:ext cx="7384831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https://www.sunstar.com.ph/article/1826764</a:t>
            </a:r>
            <a:endParaRPr lang="en-US"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LEA 2020\NVE\Bacolod Watershed Management\Materials\Images\Lantawan View Resort.jpg">
            <a:extLst>
              <a:ext uri="{FF2B5EF4-FFF2-40B4-BE49-F238E27FC236}">
                <a16:creationId xmlns:a16="http://schemas.microsoft.com/office/drawing/2014/main" xmlns="" id="{C6A9E343-AA7B-D849-BC2A-63BEA7CE0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 t="-147" r="23351" b="913"/>
          <a:stretch/>
        </p:blipFill>
        <p:spPr bwMode="auto">
          <a:xfrm>
            <a:off x="13025718" y="3141547"/>
            <a:ext cx="10058400" cy="100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LEA 2020\NVE\Bacolod Watershed Management\Materials\Images\slides-2018-08-14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r="11622"/>
          <a:stretch/>
        </p:blipFill>
        <p:spPr bwMode="auto">
          <a:xfrm>
            <a:off x="1524000" y="3084398"/>
            <a:ext cx="10058400" cy="10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ro Bacolod daily requirement"/>
          <p:cNvSpPr/>
          <p:nvPr/>
        </p:nvSpPr>
        <p:spPr>
          <a:xfrm>
            <a:off x="6324600" y="3141548"/>
            <a:ext cx="5257800" cy="623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Campuestohan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Highland Resort,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Talisay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16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54904"/>
            <a:ext cx="2438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NEGATIVE EFFECTS OF DEVELOPMENTS IN WATERSHED AREAS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Metro Bacolod daily requirement"/>
          <p:cNvSpPr/>
          <p:nvPr/>
        </p:nvSpPr>
        <p:spPr>
          <a:xfrm>
            <a:off x="18440400" y="3217749"/>
            <a:ext cx="4567518" cy="439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2000" spc="32" dirty="0" err="1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Lantawan</a:t>
            </a:r>
            <a:r>
              <a:rPr lang="en-GB" sz="2000" spc="32" dirty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View Resort, </a:t>
            </a:r>
            <a:r>
              <a:rPr lang="en-GB" sz="2000" spc="32" dirty="0" err="1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</a:p>
        </p:txBody>
      </p:sp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PC user\Downloads\IMG_930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r="31897"/>
          <a:stretch/>
        </p:blipFill>
        <p:spPr bwMode="auto">
          <a:xfrm>
            <a:off x="1524000" y="3122497"/>
            <a:ext cx="10058400" cy="100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PC user\Downloads\IMG_6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718" y="3141547"/>
            <a:ext cx="10058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ro Bacolod daily requirement"/>
          <p:cNvSpPr/>
          <p:nvPr/>
        </p:nvSpPr>
        <p:spPr>
          <a:xfrm>
            <a:off x="7543800" y="3141548"/>
            <a:ext cx="4038600" cy="623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 err="1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Ilaya</a:t>
            </a:r>
            <a:r>
              <a:rPr lang="en-GB" sz="2000" spc="32" dirty="0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Highlands, </a:t>
            </a:r>
            <a:r>
              <a:rPr lang="en-GB" sz="2000" spc="32" dirty="0" err="1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Patag</a:t>
            </a:r>
            <a:r>
              <a:rPr lang="en-GB" sz="2000" spc="32" dirty="0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, </a:t>
            </a:r>
            <a:r>
              <a:rPr lang="en-GB" sz="2000" spc="32" dirty="0" err="1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17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54904"/>
            <a:ext cx="2438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NEGATIVE EFFECTS OF DEVELOPMENTS IN WATERSHED AREAS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Metro Bacolod daily requirement"/>
          <p:cNvSpPr/>
          <p:nvPr/>
        </p:nvSpPr>
        <p:spPr>
          <a:xfrm>
            <a:off x="18440400" y="3217749"/>
            <a:ext cx="4567518" cy="439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2000" spc="32" dirty="0" err="1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Duyan</a:t>
            </a:r>
            <a:r>
              <a:rPr lang="en-GB" sz="2000" spc="32" dirty="0" smtClean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Cafe,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</a:p>
        </p:txBody>
      </p:sp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ny topographically delineated area that can collect water and is drained by a river system with an outlet"/>
          <p:cNvSpPr/>
          <p:nvPr/>
        </p:nvSpPr>
        <p:spPr>
          <a:xfrm>
            <a:off x="16687800" y="3075980"/>
            <a:ext cx="6477000" cy="7858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Upper Caliban River located at Mt.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Managaksak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along Mount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Mandalagan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Mountain Range has been the supply source of the BACIWA.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There are three major watershed forest reserves in the province, namely:</a:t>
            </a:r>
          </a:p>
          <a:p>
            <a:pPr marL="1028700" lvl="1" indent="-571500" defTabSz="5715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Bago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River Watershed</a:t>
            </a:r>
          </a:p>
          <a:p>
            <a:pPr marL="1028700" lvl="1" indent="-571500" defTabSz="5715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Ilog-Hilabangan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Watershed</a:t>
            </a:r>
          </a:p>
          <a:p>
            <a:pPr marL="1028700" lvl="1" indent="-571500" defTabSz="5715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Kabankalan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Watershed</a:t>
            </a:r>
          </a:p>
        </p:txBody>
      </p:sp>
      <p:sp>
        <p:nvSpPr>
          <p:cNvPr id="7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pic>
        <p:nvPicPr>
          <p:cNvPr id="7172" name="Picture 4" descr="D:\LEA 2020\NVE\Bacolod Watershed Management\Materials\Images\murcia-solar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"/>
          <a:stretch/>
        </p:blipFill>
        <p:spPr bwMode="auto">
          <a:xfrm>
            <a:off x="990600" y="3075980"/>
            <a:ext cx="14859000" cy="97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ro Bacolod daily requirement"/>
          <p:cNvSpPr/>
          <p:nvPr/>
        </p:nvSpPr>
        <p:spPr>
          <a:xfrm>
            <a:off x="10591800" y="12192000"/>
            <a:ext cx="5257800" cy="6096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Installation of solar-powered water system in the community of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Sitio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Mirasol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, Caliban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18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ny topographically delineated area that can collect water and is drained by a river system with an outlet"/>
          <p:cNvSpPr/>
          <p:nvPr/>
        </p:nvSpPr>
        <p:spPr>
          <a:xfrm>
            <a:off x="16687800" y="4351589"/>
            <a:ext cx="5975747" cy="2354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indent="-571500">
              <a:lnSpc>
                <a:spcPct val="100000"/>
              </a:lnSpc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Any topographically delineated area that can collect water and is drained by a river system with an outlet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11600" y="3360582"/>
            <a:ext cx="6011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WHAT IS A WATERSHED?</a:t>
            </a:r>
          </a:p>
        </p:txBody>
      </p:sp>
      <p:sp>
        <p:nvSpPr>
          <p:cNvPr id="7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pic>
        <p:nvPicPr>
          <p:cNvPr id="12" name="Picture 2" descr="\\unit4\RUSSEL 2020\NVE\Negros Natural Parks\Northern Negros Declared Areas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1819"/>
            <a:ext cx="14859000" cy="967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1"/>
          <a:stretch/>
        </p:blipFill>
        <p:spPr bwMode="auto">
          <a:xfrm>
            <a:off x="990600" y="3075980"/>
            <a:ext cx="14859000" cy="97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53800" y="11480213"/>
            <a:ext cx="4495800" cy="1321387"/>
          </a:xfrm>
          <a:prstGeom prst="rect">
            <a:avLst/>
          </a:prstGeom>
          <a:solidFill>
            <a:srgbClr val="AAD3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Legend:</a:t>
            </a:r>
          </a:p>
          <a:p>
            <a:pPr marL="0" marR="0" indent="0" algn="l" defTabSz="5842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		Proclaimed Watershed</a:t>
            </a:r>
          </a:p>
          <a:p>
            <a:pPr marL="0" marR="0" indent="0" algn="l" defTabSz="5842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		Critical Watershed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734800" y="12039600"/>
            <a:ext cx="731520" cy="228600"/>
          </a:xfrm>
          <a:prstGeom prst="rect">
            <a:avLst/>
          </a:prstGeom>
          <a:solidFill>
            <a:srgbClr val="3699B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34800" y="12420600"/>
            <a:ext cx="731520" cy="228600"/>
          </a:xfrm>
          <a:prstGeom prst="rect">
            <a:avLst/>
          </a:prstGeom>
          <a:solidFill>
            <a:srgbClr val="79B7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19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8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etro Bacolod daily requirement"/>
          <p:cNvSpPr/>
          <p:nvPr/>
        </p:nvSpPr>
        <p:spPr>
          <a:xfrm>
            <a:off x="990600" y="12839700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</a:t>
            </a:r>
            <a:r>
              <a:rPr lang="en-GB" dirty="0"/>
              <a:t>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http://www.geoportal.gov.ph/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"/>
          <p:cNvSpPr/>
          <p:nvPr/>
        </p:nvSpPr>
        <p:spPr>
          <a:xfrm>
            <a:off x="11562256" y="1496907"/>
            <a:ext cx="1391744" cy="10722186"/>
          </a:xfrm>
          <a:prstGeom prst="rect">
            <a:avLst/>
          </a:prstGeom>
          <a:ln w="127000">
            <a:solidFill>
              <a:srgbClr val="2D7BAB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-152400" y="-78292"/>
            <a:ext cx="11658600" cy="13771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486" name="We Maintain…"/>
          <p:cNvSpPr txBox="1"/>
          <p:nvPr/>
        </p:nvSpPr>
        <p:spPr>
          <a:xfrm>
            <a:off x="2572372" y="5556279"/>
            <a:ext cx="8826523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8000" b="1" spc="-150" dirty="0">
                <a:solidFill>
                  <a:srgbClr val="FFFFFF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Water Supply System of Metro Bacolod</a:t>
            </a:r>
            <a:endParaRPr sz="8000" b="1" spc="-150" dirty="0">
              <a:solidFill>
                <a:srgbClr val="FFFFFF"/>
              </a:solidFill>
              <a:latin typeface="Bahnschrif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02" name="Rectangle"/>
          <p:cNvSpPr/>
          <p:nvPr/>
        </p:nvSpPr>
        <p:spPr>
          <a:xfrm>
            <a:off x="1369363" y="1496907"/>
            <a:ext cx="10213037" cy="10749279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2372" y="3505199"/>
            <a:ext cx="2019805" cy="20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050" name="Picture 2" descr="D:\LEA 2020\Others\concep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LEA 2020\NVE\Bacolod Watershed Management\Materials\Images\Watershed-illustrati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35283"/>
            <a:ext cx="10972800" cy="62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192000" y="3442394"/>
            <a:ext cx="10121407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process of guiding and organizing the use of land and other resources in a watershed to provide goods and services without adversely affecting soil and water resources.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application of business methods and technical principles to the development and control of watershed resources to achieve a desired set of objectives such as maximum supply of usable water, prevention of soil erosion and siltation, and mitigation of climate change impacts (e.g. flooding, extreme heat, drought)</a:t>
            </a:r>
          </a:p>
        </p:txBody>
      </p:sp>
      <p:sp>
        <p:nvSpPr>
          <p:cNvPr id="9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18" name="Metro Bacolod daily requirement"/>
          <p:cNvSpPr/>
          <p:nvPr/>
        </p:nvSpPr>
        <p:spPr>
          <a:xfrm>
            <a:off x="7137940" y="5715610"/>
            <a:ext cx="1295231" cy="3816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Urban</a:t>
            </a:r>
          </a:p>
        </p:txBody>
      </p:sp>
      <p:sp>
        <p:nvSpPr>
          <p:cNvPr id="19" name="Shape"/>
          <p:cNvSpPr/>
          <p:nvPr/>
        </p:nvSpPr>
        <p:spPr>
          <a:xfrm rot="8100000">
            <a:off x="7514713" y="6208848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0" name="Metro Bacolod daily requirement"/>
          <p:cNvSpPr/>
          <p:nvPr/>
        </p:nvSpPr>
        <p:spPr>
          <a:xfrm>
            <a:off x="8796266" y="10814101"/>
            <a:ext cx="1806510" cy="419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Watersheds</a:t>
            </a:r>
            <a:endParaRPr sz="24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Shape"/>
          <p:cNvSpPr/>
          <p:nvPr/>
        </p:nvSpPr>
        <p:spPr>
          <a:xfrm rot="18900000">
            <a:off x="9428678" y="10213387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4" name="Metro Bacolod daily requirement"/>
          <p:cNvSpPr/>
          <p:nvPr/>
        </p:nvSpPr>
        <p:spPr>
          <a:xfrm>
            <a:off x="629343" y="4572353"/>
            <a:ext cx="2247382" cy="38039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Primary Forest</a:t>
            </a:r>
          </a:p>
        </p:txBody>
      </p:sp>
      <p:sp>
        <p:nvSpPr>
          <p:cNvPr id="25" name="Shape"/>
          <p:cNvSpPr/>
          <p:nvPr/>
        </p:nvSpPr>
        <p:spPr>
          <a:xfrm rot="8100000">
            <a:off x="1482191" y="5065590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solidFill>
            <a:srgbClr val="FFFFFF"/>
          </a:solidFill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30" name="Metro Bacolod daily requirement"/>
          <p:cNvSpPr/>
          <p:nvPr/>
        </p:nvSpPr>
        <p:spPr>
          <a:xfrm>
            <a:off x="4515543" y="3719394"/>
            <a:ext cx="2247382" cy="750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Secondary Forest</a:t>
            </a:r>
          </a:p>
        </p:txBody>
      </p:sp>
      <p:sp>
        <p:nvSpPr>
          <p:cNvPr id="31" name="Shape"/>
          <p:cNvSpPr/>
          <p:nvPr/>
        </p:nvSpPr>
        <p:spPr>
          <a:xfrm rot="8100000">
            <a:off x="5368391" y="4581496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35" name="Metro Bacolod daily requirement"/>
          <p:cNvSpPr/>
          <p:nvPr/>
        </p:nvSpPr>
        <p:spPr>
          <a:xfrm>
            <a:off x="9639445" y="7269473"/>
            <a:ext cx="1958502" cy="380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Agriculture</a:t>
            </a:r>
          </a:p>
        </p:txBody>
      </p:sp>
      <p:sp>
        <p:nvSpPr>
          <p:cNvPr id="36" name="Shape"/>
          <p:cNvSpPr/>
          <p:nvPr/>
        </p:nvSpPr>
        <p:spPr>
          <a:xfrm rot="8100000">
            <a:off x="10347853" y="7762711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39" name="Metro Bacolod daily requirement"/>
          <p:cNvSpPr/>
          <p:nvPr/>
        </p:nvSpPr>
        <p:spPr>
          <a:xfrm>
            <a:off x="6115149" y="9353854"/>
            <a:ext cx="1806510" cy="41971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Grasslands</a:t>
            </a:r>
            <a:endParaRPr sz="24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Shape"/>
          <p:cNvSpPr/>
          <p:nvPr/>
        </p:nvSpPr>
        <p:spPr>
          <a:xfrm rot="18900000">
            <a:off x="6747561" y="8753140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solidFill>
            <a:srgbClr val="EEF7A8"/>
          </a:solidFill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41" name="Metro Bacolod daily requirement"/>
          <p:cNvSpPr/>
          <p:nvPr/>
        </p:nvSpPr>
        <p:spPr>
          <a:xfrm>
            <a:off x="8057747" y="6124983"/>
            <a:ext cx="1958502" cy="761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Agro-</a:t>
            </a:r>
          </a:p>
          <a:p>
            <a:pPr algn="ctr">
              <a:lnSpc>
                <a:spcPct val="100000"/>
              </a:lnSpc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forestry</a:t>
            </a:r>
          </a:p>
        </p:txBody>
      </p:sp>
      <p:sp>
        <p:nvSpPr>
          <p:cNvPr id="42" name="Shape"/>
          <p:cNvSpPr/>
          <p:nvPr/>
        </p:nvSpPr>
        <p:spPr>
          <a:xfrm rot="8100000">
            <a:off x="8709405" y="6971716"/>
            <a:ext cx="541686" cy="53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pic>
        <p:nvPicPr>
          <p:cNvPr id="22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20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6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LEA 2020\NVE\Bacolod Watershed Management\Materials\Images\bago river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1" b="31307"/>
          <a:stretch/>
        </p:blipFill>
        <p:spPr bwMode="auto">
          <a:xfrm>
            <a:off x="1175242" y="2862791"/>
            <a:ext cx="21303757" cy="45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649200" y="8052022"/>
            <a:ext cx="9829800" cy="375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moderate infiltration of rainwater.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improve and increase biodiversity, and wildlife resources.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enhance the groundwater recharge.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minimize the risks of floods and landslides.</a:t>
            </a:r>
          </a:p>
        </p:txBody>
      </p:sp>
      <p:sp>
        <p:nvSpPr>
          <p:cNvPr id="9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154904"/>
            <a:ext cx="2438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WHAT ARE THE BASIC OBJECTIVES </a:t>
            </a: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OF WATERSHED MANAGEMENT?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175243" y="7974578"/>
            <a:ext cx="9797557" cy="436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protect, conserve and improve the land of a watershed for more efficient and sustained production.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manage and utilize the runoff water for useful purposes.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check soil erosion and reduce the effect of sediments on the watershed.</a:t>
            </a:r>
          </a:p>
        </p:txBody>
      </p:sp>
      <p:sp>
        <p:nvSpPr>
          <p:cNvPr id="12" name="Metro Bacolod daily requirement"/>
          <p:cNvSpPr/>
          <p:nvPr/>
        </p:nvSpPr>
        <p:spPr>
          <a:xfrm>
            <a:off x="20802600" y="7066858"/>
            <a:ext cx="1676400" cy="3048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Bago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River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21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5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EA 2020\NVE\Bacolod Watershed Management\Materials\Metro Bacolod Base Map\Geoportal\Protected Are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1"/>
          <a:stretch/>
        </p:blipFill>
        <p:spPr bwMode="auto">
          <a:xfrm>
            <a:off x="990600" y="3075980"/>
            <a:ext cx="14859000" cy="97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Any topographically delineated area that can collect water and is drained by a river system with an outlet"/>
          <p:cNvSpPr/>
          <p:nvPr/>
        </p:nvSpPr>
        <p:spPr>
          <a:xfrm>
            <a:off x="16687800" y="4105976"/>
            <a:ext cx="6172200" cy="7858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Protected areas in the province of Negros Occidental are classified as Natural Parks, National Marine Reserves and Watershed Forest Reserves.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Other protected areas under Natural Parks are Mt.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Kanlaon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, North Negros Forest Reserve and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Sagay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City Marine Reserve.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06850" y="3360582"/>
            <a:ext cx="4750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PROTECTED AREAS</a:t>
            </a:r>
          </a:p>
        </p:txBody>
      </p:sp>
      <p:sp>
        <p:nvSpPr>
          <p:cNvPr id="7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11480213"/>
            <a:ext cx="4038600" cy="1321387"/>
          </a:xfrm>
          <a:prstGeom prst="rect">
            <a:avLst/>
          </a:prstGeom>
          <a:solidFill>
            <a:srgbClr val="F2EFE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Legend:</a:t>
            </a:r>
          </a:p>
          <a:p>
            <a:pPr marL="0" marR="0" indent="0" algn="l" defTabSz="5842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		Legislated ENIPAS</a:t>
            </a:r>
          </a:p>
          <a:p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		Legislated NIPAS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12039600"/>
            <a:ext cx="731520" cy="228600"/>
          </a:xfrm>
          <a:prstGeom prst="rect">
            <a:avLst/>
          </a:prstGeom>
          <a:solidFill>
            <a:srgbClr val="35A8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12420600"/>
            <a:ext cx="731520" cy="228600"/>
          </a:xfrm>
          <a:prstGeom prst="rect">
            <a:avLst/>
          </a:prstGeom>
          <a:solidFill>
            <a:srgbClr val="A900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22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4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ro Bacolod daily requirement"/>
          <p:cNvSpPr/>
          <p:nvPr/>
        </p:nvSpPr>
        <p:spPr>
          <a:xfrm>
            <a:off x="990600" y="12839700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</a:t>
            </a:r>
            <a:r>
              <a:rPr lang="en-GB" dirty="0"/>
              <a:t>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http://www.geoportal.gov.ph/</a:t>
            </a:r>
          </a:p>
        </p:txBody>
      </p:sp>
    </p:spTree>
    <p:extLst>
      <p:ext uri="{BB962C8B-B14F-4D97-AF65-F5344CB8AC3E}">
        <p14:creationId xmlns:p14="http://schemas.microsoft.com/office/powerpoint/2010/main" val="42928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Aside from land and water, it contains many valuable resources such as plants, animals, minerals and ecosystems that support human life.…"/>
          <p:cNvSpPr txBox="1"/>
          <p:nvPr/>
        </p:nvSpPr>
        <p:spPr>
          <a:xfrm>
            <a:off x="16687800" y="2744915"/>
            <a:ext cx="6705600" cy="1007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Aside from land and water, it contains many valuable resources such as plants, animals, minerals and ecosystems that support human life.</a:t>
            </a: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It is a major site for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various land uses, many of which are in conflict and in competition with each other for land.</a:t>
            </a: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It is a major source of nutrients as well as pollutants, which are deposited in lakes, rivers and coastal areas.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WHY IS A WATERSHED IMPORTANT? </a:t>
            </a:r>
          </a:p>
        </p:txBody>
      </p:sp>
      <p:sp>
        <p:nvSpPr>
          <p:cNvPr id="8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9273" r="2067" b="8136"/>
          <a:stretch/>
        </p:blipFill>
        <p:spPr bwMode="auto">
          <a:xfrm>
            <a:off x="990600" y="3075980"/>
            <a:ext cx="14839950" cy="97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etro Bacolod daily requirement"/>
          <p:cNvSpPr/>
          <p:nvPr/>
        </p:nvSpPr>
        <p:spPr>
          <a:xfrm>
            <a:off x="11734800" y="3075980"/>
            <a:ext cx="4095750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Northern Negros Natural Park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23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1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LEA 2020\Others\concep logo.pn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766" y="12662406"/>
            <a:ext cx="1415628" cy="2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24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2E181AC-E65E-1241-960A-691DC49B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542" y="1023630"/>
            <a:ext cx="8493760" cy="120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4620787-4ACC-1647-9E1F-3CBB62E6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99459" y="981827"/>
            <a:ext cx="8514977" cy="1204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591345-BFE2-FB41-95DC-48322173A951}"/>
              </a:ext>
            </a:extLst>
          </p:cNvPr>
          <p:cNvSpPr/>
          <p:nvPr/>
        </p:nvSpPr>
        <p:spPr>
          <a:xfrm>
            <a:off x="2351314" y="12192000"/>
            <a:ext cx="482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32" dirty="0" smtClean="0">
                <a:latin typeface="Bahnschrift Light" panose="020B0502040204020203" pitchFamily="34" charset="0"/>
                <a:cs typeface="Calibri Light" panose="020F0302020204030204" pitchFamily="34" charset="0"/>
              </a:rPr>
              <a:t>EXISTING</a:t>
            </a:r>
          </a:p>
          <a:p>
            <a:pPr>
              <a:lnSpc>
                <a:spcPct val="100000"/>
              </a:lnSpc>
            </a:pPr>
            <a:r>
              <a:rPr lang="en-US" sz="3200" b="1" spc="32" dirty="0" smtClean="0">
                <a:latin typeface="Bahnschrift Light" panose="020B0502040204020203" pitchFamily="34" charset="0"/>
                <a:cs typeface="Calibri Light" panose="020F0302020204030204" pitchFamily="34" charset="0"/>
              </a:rPr>
              <a:t>BUILT-UP </a:t>
            </a:r>
            <a:r>
              <a:rPr lang="en-US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BFBAD24-E98D-FB42-919D-F70029576F53}"/>
              </a:ext>
            </a:extLst>
          </p:cNvPr>
          <p:cNvSpPr/>
          <p:nvPr/>
        </p:nvSpPr>
        <p:spPr>
          <a:xfrm>
            <a:off x="13563600" y="12192000"/>
            <a:ext cx="482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FUTURE BUILT-UP AREA</a:t>
            </a:r>
          </a:p>
          <a:p>
            <a:pPr>
              <a:lnSpc>
                <a:spcPct val="100000"/>
              </a:lnSpc>
            </a:pPr>
            <a:r>
              <a:rPr lang="en-US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(URBAN SPRAWL)</a:t>
            </a:r>
          </a:p>
        </p:txBody>
      </p:sp>
      <p:sp>
        <p:nvSpPr>
          <p:cNvPr id="14" name="Water Supply System of Metro Bacolod">
            <a:extLst>
              <a:ext uri="{FF2B5EF4-FFF2-40B4-BE49-F238E27FC236}">
                <a16:creationId xmlns:a16="http://schemas.microsoft.com/office/drawing/2014/main" xmlns="" id="{2D7173BF-4A25-7148-8B3C-30E9C10202F0}"/>
              </a:ext>
            </a:extLst>
          </p:cNvPr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WATERSHED MANAGEMENT</a:t>
            </a:r>
          </a:p>
        </p:txBody>
      </p:sp>
      <p:pic>
        <p:nvPicPr>
          <p:cNvPr id="15" name="Picture 2" descr="D:\LEA 2020\Others\concep logo.png">
            <a:extLst>
              <a:ext uri="{FF2B5EF4-FFF2-40B4-BE49-F238E27FC236}">
                <a16:creationId xmlns:a16="http://schemas.microsoft.com/office/drawing/2014/main" xmlns="" id="{A79D23D7-E560-B943-8858-88BD6664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LEA 2020\Others\concep logo.png">
            <a:extLst>
              <a:ext uri="{FF2B5EF4-FFF2-40B4-BE49-F238E27FC236}">
                <a16:creationId xmlns:a16="http://schemas.microsoft.com/office/drawing/2014/main" xmlns="" id="{CD547681-D389-2B47-956B-664A1F4B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8001000" y="0"/>
            <a:ext cx="16383000" cy="13771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362" name="Aside from land and water, it contains many valuable resources such as plants, animals, minerals and ecosystems that support human life.…"/>
          <p:cNvSpPr txBox="1"/>
          <p:nvPr/>
        </p:nvSpPr>
        <p:spPr>
          <a:xfrm>
            <a:off x="9620250" y="3231634"/>
            <a:ext cx="13239750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" algn="ctr">
              <a:lnSpc>
                <a:spcPct val="100000"/>
              </a:lnSpc>
              <a:defRPr sz="3200" spc="0"/>
            </a:pPr>
            <a:r>
              <a:rPr lang="en-GB" sz="7200" b="1" spc="32" dirty="0" smtClean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The destruction of watersheds is similar to the frog in a vat with boiling water.</a:t>
            </a:r>
          </a:p>
          <a:p>
            <a:pPr marL="57150" algn="ctr">
              <a:lnSpc>
                <a:spcPct val="100000"/>
              </a:lnSpc>
              <a:defRPr sz="3200" spc="0"/>
            </a:pPr>
            <a:endParaRPr lang="en-GB" sz="7200" b="1" spc="32" dirty="0" smtClean="0">
              <a:solidFill>
                <a:srgbClr val="FFFFFF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57150" algn="ctr">
              <a:lnSpc>
                <a:spcPct val="100000"/>
              </a:lnSpc>
              <a:defRPr sz="3200" spc="0"/>
            </a:pPr>
            <a:r>
              <a:rPr lang="en-GB" sz="7200" b="1" spc="32" dirty="0" smtClean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The frog doesn’t realize it wil</a:t>
            </a:r>
            <a:r>
              <a:rPr lang="en-GB" sz="7200" b="1" spc="32" dirty="0" smtClean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l die until it’s too late.</a:t>
            </a:r>
            <a:endParaRPr sz="7200" b="1" spc="32" dirty="0">
              <a:solidFill>
                <a:srgbClr val="FFFFFF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D:\LEA 2020\NVE\Bacolod Watershed Management\Materials\Images\frog-in-a-p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5257800" cy="63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FFFFFF"/>
                </a:solidFill>
                <a:latin typeface="Bahnschrift Light" panose="020B0502040204020203" pitchFamily="34" charset="0"/>
              </a:rPr>
              <a:pPr algn="ctr"/>
              <a:t>25</a:t>
            </a:fld>
            <a:endParaRPr lang="en-US" sz="24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3" name="Picture 2" descr="D:\LEA 2020\Others\concep logo.png">
            <a:extLst>
              <a:ext uri="{FF2B5EF4-FFF2-40B4-BE49-F238E27FC236}">
                <a16:creationId xmlns:a16="http://schemas.microsoft.com/office/drawing/2014/main" xmlns="" id="{CD547681-D389-2B47-956B-664A1F4B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"/>
          <p:cNvSpPr/>
          <p:nvPr/>
        </p:nvSpPr>
        <p:spPr>
          <a:xfrm>
            <a:off x="11562256" y="1496907"/>
            <a:ext cx="1391744" cy="10722186"/>
          </a:xfrm>
          <a:prstGeom prst="rect">
            <a:avLst/>
          </a:prstGeom>
          <a:ln w="127000">
            <a:solidFill>
              <a:srgbClr val="2D7BAB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-152400" y="-78292"/>
            <a:ext cx="11658600" cy="13771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486" name="We Maintain…"/>
          <p:cNvSpPr txBox="1"/>
          <p:nvPr/>
        </p:nvSpPr>
        <p:spPr>
          <a:xfrm>
            <a:off x="2572372" y="8018492"/>
            <a:ext cx="882652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8000" b="1" spc="-150" dirty="0">
                <a:solidFill>
                  <a:srgbClr val="FFFFFF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Thank you.</a:t>
            </a:r>
            <a:endParaRPr sz="8000" b="1" spc="-150" dirty="0">
              <a:solidFill>
                <a:srgbClr val="FFFFFF"/>
              </a:solidFill>
              <a:latin typeface="Bahnschrif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02" name="Rectangle"/>
          <p:cNvSpPr/>
          <p:nvPr/>
        </p:nvSpPr>
        <p:spPr>
          <a:xfrm>
            <a:off x="1369363" y="1496907"/>
            <a:ext cx="10213037" cy="10749279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6" name="Shape 384"/>
          <p:cNvSpPr/>
          <p:nvPr/>
        </p:nvSpPr>
        <p:spPr>
          <a:xfrm>
            <a:off x="2704006" y="9526322"/>
            <a:ext cx="8858250" cy="14132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/>
          <a:p>
            <a:pPr>
              <a:lnSpc>
                <a:spcPct val="100000"/>
              </a:lnSpc>
              <a:buSzPct val="75000"/>
            </a:pPr>
            <a:r>
              <a:rPr lang="en-US" sz="3600" b="1" spc="32" dirty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Nathaniel von </a:t>
            </a:r>
            <a:r>
              <a:rPr lang="en-US" sz="3600" b="1" spc="32" dirty="0" err="1" smtClean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Einsiedel</a:t>
            </a:r>
            <a:endParaRPr lang="en-US" sz="3600" b="1" spc="32" dirty="0">
              <a:solidFill>
                <a:srgbClr val="FFFFFF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SzPct val="75000"/>
            </a:pPr>
            <a:r>
              <a:rPr lang="en-US" spc="32" dirty="0" smtClean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nveinsiedel@gmail.com</a:t>
            </a:r>
            <a:endParaRPr lang="en-US" spc="32" dirty="0">
              <a:solidFill>
                <a:srgbClr val="FFFFFF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SzPct val="75000"/>
            </a:pPr>
            <a:r>
              <a:rPr lang="en-US" spc="32" dirty="0">
                <a:solidFill>
                  <a:srgbClr val="FFFFFF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www.concepinc.com</a:t>
            </a:r>
            <a:endParaRPr lang="en-US" spc="32" dirty="0">
              <a:solidFill>
                <a:srgbClr val="FFFFFF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ater Supply System of Metro Bacolod"/>
          <p:cNvSpPr txBox="1">
            <a:spLocks noGrp="1"/>
          </p:cNvSpPr>
          <p:nvPr>
            <p:ph type="body" idx="4294967295"/>
          </p:nvPr>
        </p:nvSpPr>
        <p:spPr>
          <a:xfrm>
            <a:off x="8915400" y="587375"/>
            <a:ext cx="6553200" cy="5286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l" rtl="0" hangingPunct="0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 SUPPLY SYSTEM OF METRO BACOLOD</a:t>
            </a:r>
          </a:p>
        </p:txBody>
      </p:sp>
      <p:sp>
        <p:nvSpPr>
          <p:cNvPr id="298" name="Any topographically delineated area that can collect water and is drained by a river system with an outlet"/>
          <p:cNvSpPr/>
          <p:nvPr/>
        </p:nvSpPr>
        <p:spPr>
          <a:xfrm>
            <a:off x="1906965" y="3709432"/>
            <a:ext cx="6170236" cy="6196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In Negros Occidental, the different water districts and waterworks serve 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123,988 connections.</a:t>
            </a:r>
          </a:p>
          <a:p>
            <a:pPr algn="ctr">
              <a:lnSpc>
                <a:spcPct val="100000"/>
              </a:lnSpc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Most if not all water districts derive their supply from deep wells.</a:t>
            </a:r>
          </a:p>
          <a:p>
            <a:pPr algn="ctr">
              <a:lnSpc>
                <a:spcPct val="100000"/>
              </a:lnSpc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Bacolod Water District supplies 75,000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cu.m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. a day.</a:t>
            </a:r>
          </a:p>
        </p:txBody>
      </p:sp>
      <p:sp>
        <p:nvSpPr>
          <p:cNvPr id="9" name="Any topographically delineated area that can collect water and is drained by a river system with an outlet"/>
          <p:cNvSpPr/>
          <p:nvPr/>
        </p:nvSpPr>
        <p:spPr>
          <a:xfrm>
            <a:off x="10717233" y="3284041"/>
            <a:ext cx="11456967" cy="2195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2019</a:t>
            </a:r>
          </a:p>
          <a:p>
            <a:pPr algn="ctr">
              <a:lnSpc>
                <a:spcPct val="100000"/>
              </a:lnSpc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BACIWA is in need of additional 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40-60 million </a:t>
            </a:r>
            <a:r>
              <a:rPr lang="en-GB" sz="3600" b="1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liters</a:t>
            </a:r>
            <a:r>
              <a:rPr lang="en-GB" sz="36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 meet the demand. Additional water supply from Murcia Water District was used to address shortage</a:t>
            </a:r>
          </a:p>
        </p:txBody>
      </p:sp>
      <p:graphicFrame>
        <p:nvGraphicFramePr>
          <p:cNvPr id="12" name="2D Pie Chart"/>
          <p:cNvGraphicFramePr/>
          <p:nvPr>
            <p:extLst>
              <p:ext uri="{D42A27DB-BD31-4B8C-83A1-F6EECF244321}">
                <p14:modId xmlns:p14="http://schemas.microsoft.com/office/powerpoint/2010/main" val="1185964828"/>
              </p:ext>
            </p:extLst>
          </p:nvPr>
        </p:nvGraphicFramePr>
        <p:xfrm>
          <a:off x="14435607" y="6289691"/>
          <a:ext cx="5054601" cy="505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ircle"/>
          <p:cNvSpPr/>
          <p:nvPr/>
        </p:nvSpPr>
        <p:spPr>
          <a:xfrm>
            <a:off x="14743511" y="6597595"/>
            <a:ext cx="4438793" cy="44387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grpSp>
        <p:nvGrpSpPr>
          <p:cNvPr id="14" name="Group"/>
          <p:cNvGrpSpPr/>
          <p:nvPr/>
        </p:nvGrpSpPr>
        <p:grpSpPr>
          <a:xfrm rot="13500000">
            <a:off x="19494896" y="7068038"/>
            <a:ext cx="874213" cy="866928"/>
            <a:chOff x="0" y="0"/>
            <a:chExt cx="1524000" cy="1511300"/>
          </a:xfrm>
        </p:grpSpPr>
        <p:sp>
          <p:nvSpPr>
            <p:cNvPr id="15" name="Shape"/>
            <p:cNvSpPr/>
            <p:nvPr/>
          </p:nvSpPr>
          <p:spPr>
            <a:xfrm>
              <a:off x="0" y="0"/>
              <a:ext cx="1524000" cy="151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lnTo>
                    <a:pt x="21600" y="0"/>
                  </a:lnTo>
                  <a:lnTo>
                    <a:pt x="10800" y="0"/>
                  </a:lnTo>
                  <a:cubicBezTo>
                    <a:pt x="4836" y="0"/>
                    <a:pt x="0" y="4836"/>
                    <a:pt x="0" y="108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6" name="Shape"/>
            <p:cNvSpPr/>
            <p:nvPr/>
          </p:nvSpPr>
          <p:spPr>
            <a:xfrm>
              <a:off x="120665" y="114313"/>
              <a:ext cx="1275246" cy="127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lnTo>
                    <a:pt x="21600" y="0"/>
                  </a:lnTo>
                  <a:lnTo>
                    <a:pt x="10800" y="0"/>
                  </a:lnTo>
                  <a:cubicBezTo>
                    <a:pt x="4836" y="0"/>
                    <a:pt x="0" y="4836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8" name="Circle"/>
            <p:cNvSpPr/>
            <p:nvPr/>
          </p:nvSpPr>
          <p:spPr>
            <a:xfrm>
              <a:off x="136908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19" name="Circle"/>
            <p:cNvSpPr/>
            <p:nvPr/>
          </p:nvSpPr>
          <p:spPr>
            <a:xfrm>
              <a:off x="143004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0" name="Circle"/>
            <p:cNvSpPr/>
            <p:nvPr/>
          </p:nvSpPr>
          <p:spPr>
            <a:xfrm>
              <a:off x="124716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1" name="Circle"/>
            <p:cNvSpPr/>
            <p:nvPr/>
          </p:nvSpPr>
          <p:spPr>
            <a:xfrm>
              <a:off x="118620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2" name="Circle"/>
            <p:cNvSpPr/>
            <p:nvPr/>
          </p:nvSpPr>
          <p:spPr>
            <a:xfrm>
              <a:off x="130812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23" name="Group"/>
          <p:cNvGrpSpPr/>
          <p:nvPr/>
        </p:nvGrpSpPr>
        <p:grpSpPr>
          <a:xfrm rot="2700000">
            <a:off x="13330622" y="8835276"/>
            <a:ext cx="892288" cy="884852"/>
            <a:chOff x="0" y="0"/>
            <a:chExt cx="1524000" cy="1511300"/>
          </a:xfrm>
        </p:grpSpPr>
        <p:sp>
          <p:nvSpPr>
            <p:cNvPr id="24" name="Shape"/>
            <p:cNvSpPr/>
            <p:nvPr/>
          </p:nvSpPr>
          <p:spPr>
            <a:xfrm>
              <a:off x="0" y="0"/>
              <a:ext cx="1524000" cy="151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lnTo>
                    <a:pt x="21600" y="0"/>
                  </a:lnTo>
                  <a:lnTo>
                    <a:pt x="10800" y="0"/>
                  </a:lnTo>
                  <a:cubicBezTo>
                    <a:pt x="4836" y="0"/>
                    <a:pt x="0" y="4836"/>
                    <a:pt x="0" y="10800"/>
                  </a:cubicBezTo>
                  <a:close/>
                </a:path>
              </a:pathLst>
            </a:custGeom>
            <a:solidFill>
              <a:srgbClr val="2D7BA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5" name="Shape"/>
            <p:cNvSpPr/>
            <p:nvPr/>
          </p:nvSpPr>
          <p:spPr>
            <a:xfrm>
              <a:off x="133582" y="127234"/>
              <a:ext cx="1249413" cy="1249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lnTo>
                    <a:pt x="21600" y="0"/>
                  </a:lnTo>
                  <a:lnTo>
                    <a:pt x="10800" y="0"/>
                  </a:lnTo>
                  <a:cubicBezTo>
                    <a:pt x="4836" y="0"/>
                    <a:pt x="0" y="4836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6" name="Circle"/>
            <p:cNvSpPr/>
            <p:nvPr/>
          </p:nvSpPr>
          <p:spPr>
            <a:xfrm>
              <a:off x="136908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7" name="Circle"/>
            <p:cNvSpPr/>
            <p:nvPr/>
          </p:nvSpPr>
          <p:spPr>
            <a:xfrm>
              <a:off x="143004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  <p:sp>
          <p:nvSpPr>
            <p:cNvPr id="28" name="Circle"/>
            <p:cNvSpPr/>
            <p:nvPr/>
          </p:nvSpPr>
          <p:spPr>
            <a:xfrm>
              <a:off x="1308120" y="37098"/>
              <a:ext cx="52024" cy="52024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grpSp>
        <p:nvGrpSpPr>
          <p:cNvPr id="29" name="Group"/>
          <p:cNvGrpSpPr/>
          <p:nvPr/>
        </p:nvGrpSpPr>
        <p:grpSpPr>
          <a:xfrm>
            <a:off x="9470176" y="8527951"/>
            <a:ext cx="3581062" cy="1826857"/>
            <a:chOff x="0" y="410862"/>
            <a:chExt cx="4114461" cy="1826855"/>
          </a:xfrm>
        </p:grpSpPr>
        <p:sp>
          <p:nvSpPr>
            <p:cNvPr id="30" name="70,000 to 123,0000 m3/day"/>
            <p:cNvSpPr txBox="1"/>
            <p:nvPr/>
          </p:nvSpPr>
          <p:spPr>
            <a:xfrm>
              <a:off x="0" y="990696"/>
              <a:ext cx="4114461" cy="1247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 algn="r">
                <a:lnSpc>
                  <a:spcPct val="100000"/>
                </a:lnSpc>
              </a:pPr>
              <a:r>
                <a:rPr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70,000 to</a:t>
              </a:r>
              <a:endPara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  <a:p>
              <a:pPr algn="r">
                <a:lnSpc>
                  <a:spcPct val="100000"/>
                </a:lnSpc>
              </a:pPr>
              <a:r>
                <a:rPr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123,000 m3/day</a:t>
              </a:r>
            </a:p>
          </p:txBody>
        </p:sp>
        <p:sp>
          <p:nvSpPr>
            <p:cNvPr id="31" name="Metro Bacolod daily requirement"/>
            <p:cNvSpPr/>
            <p:nvPr/>
          </p:nvSpPr>
          <p:spPr>
            <a:xfrm>
              <a:off x="0" y="410862"/>
              <a:ext cx="4114461" cy="69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Metro Bacolod</a:t>
              </a:r>
              <a:endPara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  <a:p>
              <a:pPr algn="r">
                <a:lnSpc>
                  <a:spcPct val="100000"/>
                </a:lnSpc>
              </a:pPr>
              <a:r>
                <a:rPr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daily requirement</a:t>
              </a:r>
            </a:p>
          </p:txBody>
        </p:sp>
      </p:grpSp>
      <p:graphicFrame>
        <p:nvGraphicFramePr>
          <p:cNvPr id="32" name="2D Pie Chart"/>
          <p:cNvGraphicFramePr/>
          <p:nvPr>
            <p:extLst>
              <p:ext uri="{D42A27DB-BD31-4B8C-83A1-F6EECF244321}">
                <p14:modId xmlns:p14="http://schemas.microsoft.com/office/powerpoint/2010/main" val="304956588"/>
              </p:ext>
            </p:extLst>
          </p:nvPr>
        </p:nvGraphicFramePr>
        <p:xfrm>
          <a:off x="14173200" y="6188898"/>
          <a:ext cx="5715001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2D Pie Chart"/>
          <p:cNvGraphicFramePr/>
          <p:nvPr>
            <p:extLst>
              <p:ext uri="{D42A27DB-BD31-4B8C-83A1-F6EECF244321}">
                <p14:modId xmlns:p14="http://schemas.microsoft.com/office/powerpoint/2010/main" val="753983307"/>
              </p:ext>
            </p:extLst>
          </p:nvPr>
        </p:nvGraphicFramePr>
        <p:xfrm>
          <a:off x="14503400" y="6519098"/>
          <a:ext cx="5054601" cy="505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5" name="Group"/>
          <p:cNvGrpSpPr/>
          <p:nvPr/>
        </p:nvGrpSpPr>
        <p:grpSpPr>
          <a:xfrm>
            <a:off x="20468563" y="6787127"/>
            <a:ext cx="3581062" cy="1257211"/>
            <a:chOff x="0" y="389502"/>
            <a:chExt cx="4114461" cy="1848215"/>
          </a:xfrm>
        </p:grpSpPr>
        <p:sp>
          <p:nvSpPr>
            <p:cNvPr id="36" name="70,000 to 123,0000 m3/day"/>
            <p:cNvSpPr txBox="1"/>
            <p:nvPr/>
          </p:nvSpPr>
          <p:spPr>
            <a:xfrm>
              <a:off x="0" y="990696"/>
              <a:ext cx="4114461" cy="1247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at least</a:t>
              </a:r>
            </a:p>
            <a:p>
              <a:pPr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5</a:t>
              </a:r>
              <a:r>
                <a:rPr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,000</a:t>
              </a: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 </a:t>
              </a:r>
              <a:r>
                <a:rPr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m3/day</a:t>
              </a:r>
            </a:p>
          </p:txBody>
        </p:sp>
        <p:sp>
          <p:nvSpPr>
            <p:cNvPr id="37" name="Metro Bacolod daily requirement"/>
            <p:cNvSpPr/>
            <p:nvPr/>
          </p:nvSpPr>
          <p:spPr>
            <a:xfrm>
              <a:off x="0" y="389502"/>
              <a:ext cx="4114461" cy="601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Shortage</a:t>
              </a:r>
              <a:endParaRPr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8" name="Metro Bacolod daily requirement"/>
          <p:cNvSpPr/>
          <p:nvPr/>
        </p:nvSpPr>
        <p:spPr>
          <a:xfrm>
            <a:off x="10134600" y="11599099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https://www.green.org/philippines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HISTORY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45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3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7" name="Picture 2" descr="D:\LEA 2020\Others\concep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ater Supply System of Metro Bacolod"/>
          <p:cNvSpPr txBox="1">
            <a:spLocks noGrp="1"/>
          </p:cNvSpPr>
          <p:nvPr>
            <p:ph type="body" idx="4294967295"/>
          </p:nvPr>
        </p:nvSpPr>
        <p:spPr>
          <a:xfrm>
            <a:off x="8915400" y="587375"/>
            <a:ext cx="6553200" cy="5286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l" rtl="0" hangingPunct="0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WATER SUPPLY SYSTEM OF METRO BACOLOD</a:t>
            </a:r>
          </a:p>
        </p:txBody>
      </p:sp>
      <p:pic>
        <p:nvPicPr>
          <p:cNvPr id="4098" name="Picture 2" descr="D:\LEA 2020\NVE\Bacolod Watershed Management\Materials\Metro Bacolod Base Map\Geoportal\LW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1" y="1994297"/>
            <a:ext cx="22000779" cy="99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8690021" y="10744200"/>
            <a:ext cx="4398579" cy="1210588"/>
          </a:xfrm>
          <a:prstGeom prst="rect">
            <a:avLst/>
          </a:prstGeom>
          <a:solidFill>
            <a:srgbClr val="AAD3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Legend:</a:t>
            </a:r>
          </a:p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		LWUA Water Districts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071022" y="11506200"/>
            <a:ext cx="642479" cy="228600"/>
          </a:xfrm>
          <a:prstGeom prst="rect">
            <a:avLst/>
          </a:prstGeom>
          <a:solidFill>
            <a:srgbClr val="79B7F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Metro Bacolod daily requirement"/>
          <p:cNvSpPr/>
          <p:nvPr/>
        </p:nvSpPr>
        <p:spPr>
          <a:xfrm>
            <a:off x="1063328" y="11954788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</a:t>
            </a:r>
            <a:r>
              <a:rPr lang="en-GB" dirty="0"/>
              <a:t>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http://www.geoportal.gov.ph/</a:t>
            </a:r>
          </a:p>
        </p:txBody>
      </p:sp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4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4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22616"/>
              </p:ext>
            </p:extLst>
          </p:nvPr>
        </p:nvGraphicFramePr>
        <p:xfrm>
          <a:off x="1676400" y="5750125"/>
          <a:ext cx="7620000" cy="4572000"/>
        </p:xfrm>
        <a:graphic>
          <a:graphicData uri="http://schemas.openxmlformats.org/drawingml/2006/table">
            <a:tbl>
              <a:tblPr firstRow="1" bandRow="1">
                <a:tableStyleId>{2708684C-4D16-4618-839F-0558EEFCDFE6}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GB" sz="4000" b="1" dirty="0">
                          <a:solidFill>
                            <a:srgbClr val="FFFFFF"/>
                          </a:solidFill>
                          <a:latin typeface="Bahnschrift Light" panose="020B0502040204020203" pitchFamily="34" charset="0"/>
                        </a:rPr>
                        <a:t>NEGROS OCCIDENTAL</a:t>
                      </a:r>
                      <a:r>
                        <a:rPr lang="en-GB" sz="4000" b="1" baseline="0" dirty="0">
                          <a:solidFill>
                            <a:srgbClr val="FFFFFF"/>
                          </a:solidFill>
                          <a:latin typeface="Bahnschrift Light" panose="020B0502040204020203" pitchFamily="34" charset="0"/>
                        </a:rPr>
                        <a:t> 2018</a:t>
                      </a:r>
                      <a:endParaRPr lang="en-US" sz="4000" b="1" dirty="0">
                        <a:solidFill>
                          <a:srgbClr val="FFFFFF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>
                    <a:solidFill>
                      <a:srgbClr val="2D7B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0" dirty="0">
                        <a:latin typeface="Bahnschrift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1" u="none" strike="noStrike" cap="none" spc="32" normalizeH="0" baseline="0" dirty="0">
                          <a:ln>
                            <a:noFill/>
                          </a:ln>
                          <a:effectLst/>
                          <a:uFillTx/>
                          <a:latin typeface="Bahnschrift Light" panose="020B0502040204020203" pitchFamily="34" charset="0"/>
                          <a:sym typeface="Helvetica"/>
                        </a:rPr>
                        <a:t>Number of Households</a:t>
                      </a:r>
                      <a:endParaRPr kumimoji="0" lang="en-US" sz="2800" b="1" i="0" u="none" strike="noStrike" cap="none" spc="32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Bahnschrift Light" panose="020B0502040204020203" pitchFamily="34" charset="0"/>
                        <a:ea typeface="+mn-ea"/>
                        <a:cs typeface="Calibri Light" panose="020F0302020204030204" pitchFamily="34" charset="0"/>
                        <a:sym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latin typeface="Bahnschrift Light" panose="020B0502040204020203" pitchFamily="34" charset="0"/>
                        </a:rPr>
                        <a:t>575,190</a:t>
                      </a:r>
                      <a:endParaRPr lang="en-US" sz="2800" b="1" dirty="0">
                        <a:latin typeface="Bahnschrift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HH with access to safe H20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507,045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HH with sanitary toilets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436,356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HH with satisfactory disposal of solid waste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427,508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HH with complete basic sanitation facilities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latin typeface="Bahnschrift Light" panose="020B0502040204020203" pitchFamily="34" charset="0"/>
                        </a:rPr>
                        <a:t>370,183</a:t>
                      </a:r>
                      <a:endParaRPr lang="en-US" sz="2800" b="0" dirty="0">
                        <a:latin typeface="Bahnschrift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14" name="Metro Bacolod daily requirement"/>
          <p:cNvSpPr/>
          <p:nvPr/>
        </p:nvSpPr>
        <p:spPr>
          <a:xfrm>
            <a:off x="1676400" y="10429960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NEDA Region VI Water and Sanitation Statistics</a:t>
            </a:r>
          </a:p>
          <a:p>
            <a:pPr>
              <a:lnSpc>
                <a:spcPct val="100000"/>
              </a:lnSpc>
            </a:pPr>
            <a:endParaRPr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"/>
          <p:cNvGrpSpPr/>
          <p:nvPr/>
        </p:nvGrpSpPr>
        <p:grpSpPr>
          <a:xfrm>
            <a:off x="15240000" y="6309796"/>
            <a:ext cx="4255563" cy="4255563"/>
            <a:chOff x="0" y="0"/>
            <a:chExt cx="4914900" cy="4914900"/>
          </a:xfrm>
        </p:grpSpPr>
        <p:graphicFrame>
          <p:nvGraphicFramePr>
            <p:cNvPr id="13" name="2D Pie Chart"/>
            <p:cNvGraphicFramePr/>
            <p:nvPr>
              <p:extLst>
                <p:ext uri="{D42A27DB-BD31-4B8C-83A1-F6EECF244321}">
                  <p14:modId xmlns:p14="http://schemas.microsoft.com/office/powerpoint/2010/main" val="762742446"/>
                </p:ext>
              </p:extLst>
            </p:nvPr>
          </p:nvGraphicFramePr>
          <p:xfrm>
            <a:off x="0" y="0"/>
            <a:ext cx="4914900" cy="4914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Circle"/>
            <p:cNvSpPr/>
            <p:nvPr/>
          </p:nvSpPr>
          <p:spPr>
            <a:xfrm>
              <a:off x="2126287" y="833752"/>
              <a:ext cx="114452" cy="114453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 defTabSz="457200">
                <a:lnSpc>
                  <a:spcPct val="100000"/>
                </a:lnSpc>
                <a:defRPr sz="1200" spc="0"/>
              </a:pPr>
              <a:endParaRPr/>
            </a:p>
          </p:txBody>
        </p:sp>
      </p:grpSp>
      <p:sp>
        <p:nvSpPr>
          <p:cNvPr id="15" name="Shape"/>
          <p:cNvSpPr/>
          <p:nvPr/>
        </p:nvSpPr>
        <p:spPr>
          <a:xfrm rot="9900000">
            <a:off x="18313376" y="5590914"/>
            <a:ext cx="788536" cy="78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chemeClr val="accent1">
                <a:lumMod val="20000"/>
                <a:lumOff val="80000"/>
              </a:schemeClr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6" name="Shape"/>
          <p:cNvSpPr/>
          <p:nvPr/>
        </p:nvSpPr>
        <p:spPr>
          <a:xfrm rot="14400000">
            <a:off x="19496267" y="9199948"/>
            <a:ext cx="788536" cy="78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8" name="Shape"/>
          <p:cNvSpPr/>
          <p:nvPr/>
        </p:nvSpPr>
        <p:spPr>
          <a:xfrm rot="20700000">
            <a:off x="15621294" y="10500362"/>
            <a:ext cx="788536" cy="78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chemeClr val="bg1">
                <a:lumMod val="75000"/>
              </a:schemeClr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9" name="Shape"/>
          <p:cNvSpPr/>
          <p:nvPr/>
        </p:nvSpPr>
        <p:spPr>
          <a:xfrm rot="4500000">
            <a:off x="14403794" y="7168203"/>
            <a:ext cx="788536" cy="78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10800" y="0"/>
                </a:lnTo>
                <a:cubicBezTo>
                  <a:pt x="4836" y="0"/>
                  <a:pt x="0" y="4836"/>
                  <a:pt x="0" y="10800"/>
                </a:cubicBezTo>
                <a:close/>
              </a:path>
            </a:pathLst>
          </a:cu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grpSp>
        <p:nvGrpSpPr>
          <p:cNvPr id="22" name="Group"/>
          <p:cNvGrpSpPr/>
          <p:nvPr/>
        </p:nvGrpSpPr>
        <p:grpSpPr>
          <a:xfrm>
            <a:off x="17881351" y="4402908"/>
            <a:ext cx="2764913" cy="1054439"/>
            <a:chOff x="0" y="687595"/>
            <a:chExt cx="4167788" cy="1550122"/>
          </a:xfrm>
        </p:grpSpPr>
        <p:sp>
          <p:nvSpPr>
            <p:cNvPr id="23" name="70,000 to 123,0000 m3/day"/>
            <p:cNvSpPr txBox="1"/>
            <p:nvPr/>
          </p:nvSpPr>
          <p:spPr>
            <a:xfrm>
              <a:off x="0" y="1505963"/>
              <a:ext cx="4114461" cy="731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88.15%</a:t>
              </a:r>
              <a:endParaRPr sz="3200" b="1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Metro Bacolod daily requirement"/>
            <p:cNvSpPr/>
            <p:nvPr/>
          </p:nvSpPr>
          <p:spPr>
            <a:xfrm>
              <a:off x="53327" y="687595"/>
              <a:ext cx="4114461" cy="601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HH with access to</a:t>
              </a:r>
            </a:p>
            <a:p>
              <a:pPr algn="ctr"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safe H2O supply</a:t>
              </a:r>
              <a:endParaRPr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0" name="Group"/>
          <p:cNvGrpSpPr/>
          <p:nvPr/>
        </p:nvGrpSpPr>
        <p:grpSpPr>
          <a:xfrm>
            <a:off x="13971435" y="11504399"/>
            <a:ext cx="3948016" cy="900380"/>
            <a:chOff x="0" y="275944"/>
            <a:chExt cx="4114461" cy="1961773"/>
          </a:xfrm>
        </p:grpSpPr>
        <p:sp>
          <p:nvSpPr>
            <p:cNvPr id="31" name="70,000 to 123,0000 m3/day"/>
            <p:cNvSpPr txBox="1"/>
            <p:nvPr/>
          </p:nvSpPr>
          <p:spPr>
            <a:xfrm>
              <a:off x="0" y="1505963"/>
              <a:ext cx="4114461" cy="731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74.32%</a:t>
              </a:r>
              <a:endParaRPr sz="3200" b="1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Metro Bacolod daily requirement"/>
            <p:cNvSpPr/>
            <p:nvPr/>
          </p:nvSpPr>
          <p:spPr>
            <a:xfrm>
              <a:off x="0" y="275944"/>
              <a:ext cx="4114461" cy="60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HH with satisfactory disposal of solid waste</a:t>
              </a:r>
              <a:endParaRPr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3" name="Group"/>
          <p:cNvGrpSpPr/>
          <p:nvPr/>
        </p:nvGrpSpPr>
        <p:grpSpPr>
          <a:xfrm>
            <a:off x="10820400" y="6858000"/>
            <a:ext cx="3421757" cy="1117165"/>
            <a:chOff x="0" y="636086"/>
            <a:chExt cx="4114461" cy="1601631"/>
          </a:xfrm>
        </p:grpSpPr>
        <p:sp>
          <p:nvSpPr>
            <p:cNvPr id="34" name="70,000 to 123,0000 m3/day"/>
            <p:cNvSpPr txBox="1"/>
            <p:nvPr/>
          </p:nvSpPr>
          <p:spPr>
            <a:xfrm>
              <a:off x="0" y="1505963"/>
              <a:ext cx="4114461" cy="731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 algn="r"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64.36%</a:t>
              </a:r>
              <a:endParaRPr sz="3200" b="1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Metro Bacolod daily requirement"/>
            <p:cNvSpPr/>
            <p:nvPr/>
          </p:nvSpPr>
          <p:spPr>
            <a:xfrm>
              <a:off x="0" y="636086"/>
              <a:ext cx="4114461" cy="924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HH with complete basic sanitation facilities</a:t>
              </a:r>
              <a:endParaRPr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2" name="Group"/>
          <p:cNvGrpSpPr/>
          <p:nvPr/>
        </p:nvGrpSpPr>
        <p:grpSpPr>
          <a:xfrm>
            <a:off x="20481168" y="9274407"/>
            <a:ext cx="2884374" cy="871780"/>
            <a:chOff x="0" y="389502"/>
            <a:chExt cx="4114462" cy="2248021"/>
          </a:xfrm>
        </p:grpSpPr>
        <p:sp>
          <p:nvSpPr>
            <p:cNvPr id="43" name="70,000 to 123,0000 m3/day"/>
            <p:cNvSpPr txBox="1"/>
            <p:nvPr/>
          </p:nvSpPr>
          <p:spPr>
            <a:xfrm>
              <a:off x="0" y="1905770"/>
              <a:ext cx="4114461" cy="731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3400" spc="34"/>
              </a:lvl1pPr>
            </a:lstStyle>
            <a:p>
              <a:pPr>
                <a:lnSpc>
                  <a:spcPct val="100000"/>
                </a:lnSpc>
              </a:pPr>
              <a:r>
                <a:rPr lang="en-GB" sz="3200" b="1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75.86%</a:t>
              </a:r>
              <a:endParaRPr sz="3200" b="1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Metro Bacolod daily requirement"/>
            <p:cNvSpPr/>
            <p:nvPr/>
          </p:nvSpPr>
          <p:spPr>
            <a:xfrm>
              <a:off x="0" y="389502"/>
              <a:ext cx="4114462" cy="60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HH with</a:t>
              </a:r>
            </a:p>
            <a:p>
              <a:pPr>
                <a:lnSpc>
                  <a:spcPct val="100000"/>
                </a:lnSpc>
              </a:pPr>
              <a:r>
                <a:rPr lang="en-GB" sz="2400" spc="32" dirty="0">
                  <a:latin typeface="Bahnschrift Light" panose="020B0502040204020203" pitchFamily="34" charset="0"/>
                  <a:cs typeface="Calibri Light" panose="020F0302020204030204" pitchFamily="34" charset="0"/>
                </a:rPr>
                <a:t>sanitary toilets</a:t>
              </a:r>
              <a:endParaRPr sz="2400" spc="32" dirty="0">
                <a:latin typeface="Bahnschrift Light" panose="020B0502040204020203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5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rtl="0" hangingPunct="0">
              <a:lnSpc>
                <a:spcPct val="140000"/>
              </a:lnSpc>
              <a:buFontTx/>
              <a:buNone/>
            </a:pPr>
            <a:r>
              <a:rPr lang="en-GB" sz="2400" b="1" spc="32">
                <a:latin typeface="Bahnschrift" panose="020B0502040204020203" pitchFamily="34" charset="0"/>
                <a:cs typeface="Calibri Light" panose="020F0302020204030204" pitchFamily="34" charset="0"/>
              </a:rPr>
              <a:t>WATER SUPPLY SYSTEM OF METRO BACOLOD</a:t>
            </a:r>
            <a:endParaRPr lang="en-GB" sz="2400" b="1" spc="32" dirty="0">
              <a:latin typeface="Bahnschrif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154904"/>
            <a:ext cx="2438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HOUSEHOLDS WITH ACCESS TO SAFE WATER SUPPLY </a:t>
            </a:r>
          </a:p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AND WITH SANITARY TOILET FACILITIES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40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5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7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"/>
          <p:cNvSpPr/>
          <p:nvPr/>
        </p:nvSpPr>
        <p:spPr>
          <a:xfrm>
            <a:off x="11562256" y="1496907"/>
            <a:ext cx="1391744" cy="10722186"/>
          </a:xfrm>
          <a:prstGeom prst="rect">
            <a:avLst/>
          </a:prstGeom>
          <a:ln w="127000">
            <a:solidFill>
              <a:srgbClr val="2D7BAB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-152400" y="-78292"/>
            <a:ext cx="11658600" cy="13771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486" name="We Maintain…"/>
          <p:cNvSpPr txBox="1"/>
          <p:nvPr/>
        </p:nvSpPr>
        <p:spPr>
          <a:xfrm>
            <a:off x="2572372" y="5525005"/>
            <a:ext cx="8826523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8000" b="1" spc="-150" dirty="0">
                <a:solidFill>
                  <a:srgbClr val="FFFFFF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Urban Growth of</a:t>
            </a:r>
          </a:p>
          <a:p>
            <a:pPr>
              <a:lnSpc>
                <a:spcPct val="100000"/>
              </a:lnSpc>
              <a:defRPr sz="12000" b="1" spc="360">
                <a:solidFill>
                  <a:srgbClr val="FFFFFF"/>
                </a:solidFill>
              </a:defRPr>
            </a:pPr>
            <a:r>
              <a:rPr lang="en-GB" sz="8000" b="1" spc="-150" dirty="0">
                <a:solidFill>
                  <a:srgbClr val="FFFFFF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Metro Bacolod</a:t>
            </a:r>
          </a:p>
        </p:txBody>
      </p:sp>
      <p:sp>
        <p:nvSpPr>
          <p:cNvPr id="502" name="Rectangle"/>
          <p:cNvSpPr/>
          <p:nvPr/>
        </p:nvSpPr>
        <p:spPr>
          <a:xfrm>
            <a:off x="1369363" y="1496907"/>
            <a:ext cx="10213037" cy="10749279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pic>
        <p:nvPicPr>
          <p:cNvPr id="16386" name="Picture 2" descr="D:\LEA 2020\Others\Icons\urb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72" y="3505199"/>
            <a:ext cx="2019805" cy="20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6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4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E72848-316C-B746-8073-1334D979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6"/>
          <a:stretch/>
        </p:blipFill>
        <p:spPr>
          <a:xfrm>
            <a:off x="13274449" y="3095823"/>
            <a:ext cx="10037988" cy="4900716"/>
          </a:xfrm>
          <a:prstGeom prst="rect">
            <a:avLst/>
          </a:prstGeom>
        </p:spPr>
      </p:pic>
      <p:sp>
        <p:nvSpPr>
          <p:cNvPr id="399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890024" y="3259178"/>
            <a:ext cx="8701775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Negros Occidental registered a total population of 3,059,136 and a growth rate of 1.03.</a:t>
            </a:r>
          </a:p>
          <a:p>
            <a:pPr marL="57150">
              <a:lnSpc>
                <a:spcPct val="100000"/>
              </a:lnSpc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Metro Bacolod area recorded 1,043,286 with a growth rate of 1.57.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Majority of Metro Bacolod is urban. Bacolod City has the largest percentage of urban area with 83.61%.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However some areas such as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Talisay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City,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Silay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City and Municipality of Murcia are still predominantly rural, with less than 30% listed as urban.</a:t>
            </a:r>
            <a:endParaRPr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Metro Bacolod daily requirement"/>
          <p:cNvSpPr/>
          <p:nvPr/>
        </p:nvSpPr>
        <p:spPr>
          <a:xfrm>
            <a:off x="1890025" y="12225735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PSA Philippine Standard Geographic Code</a:t>
            </a:r>
          </a:p>
        </p:txBody>
      </p:sp>
      <p:sp>
        <p:nvSpPr>
          <p:cNvPr id="18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sp>
        <p:nvSpPr>
          <p:cNvPr id="26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7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Metro Bacolod daily requirement">
            <a:extLst>
              <a:ext uri="{FF2B5EF4-FFF2-40B4-BE49-F238E27FC236}">
                <a16:creationId xmlns:a16="http://schemas.microsoft.com/office/drawing/2014/main" xmlns="" id="{860E094B-2A66-4649-B580-7D4096DBBE4C}"/>
              </a:ext>
            </a:extLst>
          </p:cNvPr>
          <p:cNvSpPr/>
          <p:nvPr/>
        </p:nvSpPr>
        <p:spPr>
          <a:xfrm>
            <a:off x="13339764" y="7372626"/>
            <a:ext cx="3500436" cy="623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 err="1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Lacson</a:t>
            </a:r>
            <a:r>
              <a:rPr lang="en-GB" sz="2000" spc="32" dirty="0">
                <a:solidFill>
                  <a:srgbClr val="FFFFFF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Street, Bacolod City</a:t>
            </a:r>
            <a:endParaRPr sz="2000" spc="32" dirty="0">
              <a:solidFill>
                <a:srgbClr val="FFFFFF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53CE159-4613-4843-BB6D-753EF6B81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24052"/>
          <a:stretch/>
        </p:blipFill>
        <p:spPr>
          <a:xfrm>
            <a:off x="13269686" y="8301317"/>
            <a:ext cx="10020979" cy="4872268"/>
          </a:xfrm>
          <a:prstGeom prst="rect">
            <a:avLst/>
          </a:prstGeom>
        </p:spPr>
      </p:pic>
      <p:sp>
        <p:nvSpPr>
          <p:cNvPr id="12" name="Metro Bacolod daily requirement">
            <a:extLst>
              <a:ext uri="{FF2B5EF4-FFF2-40B4-BE49-F238E27FC236}">
                <a16:creationId xmlns:a16="http://schemas.microsoft.com/office/drawing/2014/main" xmlns="" id="{ED1B202C-DEB5-2346-9FF3-48087403F961}"/>
              </a:ext>
            </a:extLst>
          </p:cNvPr>
          <p:cNvSpPr/>
          <p:nvPr/>
        </p:nvSpPr>
        <p:spPr>
          <a:xfrm>
            <a:off x="13339763" y="8287554"/>
            <a:ext cx="3805237" cy="62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Sacada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workers in </a:t>
            </a:r>
            <a:r>
              <a:rPr lang="en-GB" sz="2000" spc="32" dirty="0" err="1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Talisay</a:t>
            </a:r>
            <a:r>
              <a:rPr lang="en-GB" sz="2000" spc="32" dirty="0">
                <a:solidFill>
                  <a:schemeClr val="tx1"/>
                </a:solidFill>
                <a:latin typeface="Bahnschrift Light" panose="020B0502040204020203" pitchFamily="34" charset="0"/>
                <a:cs typeface="Calibri Light" panose="020F0302020204030204" pitchFamily="34" charset="0"/>
              </a:rPr>
              <a:t> City</a:t>
            </a:r>
            <a:endParaRPr sz="2000" spc="32" dirty="0">
              <a:solidFill>
                <a:schemeClr val="tx1"/>
              </a:solidFill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orem ipsum dolor sit amet, sinus consectetuer adipiscing elit. Con aenean comodo ligula eget dolor. Aenean massa. Cum socis nato que penatibus et magnis dispar si…"/>
          <p:cNvSpPr txBox="1"/>
          <p:nvPr/>
        </p:nvSpPr>
        <p:spPr>
          <a:xfrm>
            <a:off x="17113749" y="-3153251"/>
            <a:ext cx="516736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Rounded Rectangle"/>
          <p:cNvSpPr/>
          <p:nvPr/>
        </p:nvSpPr>
        <p:spPr>
          <a:xfrm>
            <a:off x="1676400" y="5311694"/>
            <a:ext cx="3810001" cy="3810001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57" name="Creative"/>
          <p:cNvSpPr txBox="1"/>
          <p:nvPr/>
        </p:nvSpPr>
        <p:spPr>
          <a:xfrm>
            <a:off x="2273490" y="10050050"/>
            <a:ext cx="2646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4000" spc="39"/>
            </a:lvl1pPr>
          </a:lstStyle>
          <a:p>
            <a:r>
              <a: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BPO-Industry</a:t>
            </a:r>
            <a:endParaRPr sz="32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DRIVERS OF URBAN GROWTH IN METRO BACOLOD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Creative"/>
          <p:cNvSpPr txBox="1"/>
          <p:nvPr/>
        </p:nvSpPr>
        <p:spPr>
          <a:xfrm>
            <a:off x="8944577" y="10050050"/>
            <a:ext cx="95648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4000" spc="39"/>
            </a:lvl1pPr>
          </a:lstStyle>
          <a:p>
            <a:r>
              <a: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OFW</a:t>
            </a:r>
            <a:endParaRPr sz="32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Creative"/>
          <p:cNvSpPr txBox="1"/>
          <p:nvPr/>
        </p:nvSpPr>
        <p:spPr>
          <a:xfrm>
            <a:off x="13491502" y="9803829"/>
            <a:ext cx="277915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4000" spc="39"/>
            </a:lvl1pPr>
          </a:lstStyle>
          <a:p>
            <a:r>
              <a: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Real Estate</a:t>
            </a:r>
          </a:p>
          <a:p>
            <a:r>
              <a: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Developments</a:t>
            </a:r>
            <a:endParaRPr sz="32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9" name="Creative"/>
          <p:cNvSpPr txBox="1"/>
          <p:nvPr/>
        </p:nvSpPr>
        <p:spPr>
          <a:xfrm>
            <a:off x="19915345" y="10050050"/>
            <a:ext cx="162211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defRPr sz="4000" spc="39"/>
            </a:lvl1pPr>
          </a:lstStyle>
          <a:p>
            <a:r>
              <a:rPr lang="en-GB" sz="32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Tourism</a:t>
            </a:r>
            <a:endParaRPr sz="32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91" name="Rounded Rectangle"/>
          <p:cNvSpPr/>
          <p:nvPr/>
        </p:nvSpPr>
        <p:spPr>
          <a:xfrm>
            <a:off x="7517816" y="5311694"/>
            <a:ext cx="3810001" cy="3810001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92" name="Rounded Rectangle"/>
          <p:cNvSpPr/>
          <p:nvPr/>
        </p:nvSpPr>
        <p:spPr>
          <a:xfrm>
            <a:off x="12976080" y="5311694"/>
            <a:ext cx="3810001" cy="3810001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93" name="Rounded Rectangle"/>
          <p:cNvSpPr/>
          <p:nvPr/>
        </p:nvSpPr>
        <p:spPr>
          <a:xfrm>
            <a:off x="18821399" y="5311694"/>
            <a:ext cx="3810001" cy="3810001"/>
          </a:xfrm>
          <a:prstGeom prst="roundRect">
            <a:avLst>
              <a:gd name="adj" fmla="val 50000"/>
            </a:avLst>
          </a:prstGeom>
          <a:noFill/>
          <a:ln w="76200" cap="flat">
            <a:solidFill>
              <a:srgbClr val="2D7BAB"/>
            </a:solidFill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lnSpc>
                <a:spcPct val="100000"/>
              </a:lnSpc>
              <a:defRPr sz="1200" spc="0"/>
            </a:pPr>
            <a:endParaRPr/>
          </a:p>
        </p:txBody>
      </p:sp>
      <p:sp>
        <p:nvSpPr>
          <p:cNvPr id="14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pic>
        <p:nvPicPr>
          <p:cNvPr id="11266" name="Picture 2" descr="D:\LEA 2020\Others\Icons\hotel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2D7BA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6133225"/>
            <a:ext cx="2166938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9348" y="6133225"/>
            <a:ext cx="2166938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7611" y="6133225"/>
            <a:ext cx="2166938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42930" y="6133225"/>
            <a:ext cx="2166938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LEA 2020\Others\concep 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8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3" name="Picture 2" descr="D:\LEA 2020\Others\concep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F7F54FD-DB65-284A-980F-EB5C7C6DA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16629"/>
          <a:stretch/>
        </p:blipFill>
        <p:spPr>
          <a:xfrm>
            <a:off x="838200" y="3122790"/>
            <a:ext cx="10295416" cy="100579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0" y="2154904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Growth of BPO Industry</a:t>
            </a:r>
            <a:endParaRPr lang="en-US" sz="4000" b="1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he process of guiding and organizing the use of land and other resources in a watershed to provide goods and services without adversely affecting soil and water resources.…"/>
          <p:cNvSpPr txBox="1"/>
          <p:nvPr/>
        </p:nvSpPr>
        <p:spPr>
          <a:xfrm>
            <a:off x="12427169" y="3482247"/>
            <a:ext cx="10559557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Negros Occidental and Bacolod City have been active in attracting outsourcing investments. The BPO and KPO industries are considered as a major job-generating sector.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The BPO-IT industry created 12,000 jobs in Bacolod and generated 35,000 jobs as of Feb. 2020, or an increase of 23,000 jobs.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Bacolod City is a </a:t>
            </a:r>
            <a:r>
              <a:rPr lang="en-GB" sz="36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Center</a:t>
            </a:r>
            <a:r>
              <a:rPr lang="en-GB" sz="36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of Excellence in Information Technology-Business Process Outsourcing (IT-BPO), joining Metro Manila, Metro Cebu and Metro Clark (May 2013)</a:t>
            </a: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lang="en-GB"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  <a:p>
            <a:pPr marL="628650" indent="-571500">
              <a:lnSpc>
                <a:spcPct val="100000"/>
              </a:lnSpc>
              <a:buFont typeface="Arial" panose="020B0604020202020204" pitchFamily="34" charset="0"/>
              <a:buChar char="•"/>
              <a:defRPr sz="3200" spc="0"/>
            </a:pPr>
            <a:endParaRPr sz="36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Metro Bacolod daily requirement"/>
          <p:cNvSpPr/>
          <p:nvPr/>
        </p:nvSpPr>
        <p:spPr>
          <a:xfrm>
            <a:off x="12427169" y="11220729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Source: </a:t>
            </a:r>
            <a:r>
              <a:rPr lang="en-US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Colliers International Philippines</a:t>
            </a:r>
            <a:endParaRPr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Metro Bacolod daily requirement"/>
          <p:cNvSpPr/>
          <p:nvPr/>
        </p:nvSpPr>
        <p:spPr>
          <a:xfrm>
            <a:off x="931274" y="12572590"/>
            <a:ext cx="7069726" cy="609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Negros First </a:t>
            </a:r>
            <a:r>
              <a:rPr lang="en-GB" sz="2000" spc="32" dirty="0" err="1">
                <a:latin typeface="Bahnschrift Light" panose="020B0502040204020203" pitchFamily="34" charset="0"/>
                <a:cs typeface="Calibri Light" panose="020F0302020204030204" pitchFamily="34" charset="0"/>
              </a:rPr>
              <a:t>CyberCentre</a:t>
            </a:r>
            <a:r>
              <a:rPr lang="en-GB" sz="2000" spc="32" dirty="0">
                <a:latin typeface="Bahnschrift Light" panose="020B0502040204020203" pitchFamily="34" charset="0"/>
                <a:cs typeface="Calibri Light" panose="020F0302020204030204" pitchFamily="34" charset="0"/>
              </a:rPr>
              <a:t> IT and BPO Hub in Bacolod City</a:t>
            </a:r>
            <a:endParaRPr sz="2000" spc="32" dirty="0">
              <a:latin typeface="Bahnschrift 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Water Supply System of Metro Bacolod"/>
          <p:cNvSpPr txBox="1">
            <a:spLocks/>
          </p:cNvSpPr>
          <p:nvPr/>
        </p:nvSpPr>
        <p:spPr>
          <a:xfrm>
            <a:off x="8915400" y="587375"/>
            <a:ext cx="6553200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>
            <a:lvl1pPr marL="34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97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61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224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88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351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415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4786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5421923" marR="0" indent="-341923" algn="l" defTabSz="584200" latinLnBrk="0">
              <a:lnSpc>
                <a:spcPct val="11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GB" sz="2400" b="1" spc="32" dirty="0">
                <a:latin typeface="Bahnschrift" panose="020B0502040204020203" pitchFamily="34" charset="0"/>
                <a:cs typeface="Calibri Light" panose="020F0302020204030204" pitchFamily="34" charset="0"/>
              </a:rPr>
              <a:t>URBAN GROWTH OF METRO BACOLOD</a:t>
            </a:r>
          </a:p>
        </p:txBody>
      </p:sp>
      <p:pic>
        <p:nvPicPr>
          <p:cNvPr id="13" name="Picture 2" descr="D:\LEA 2020\Others\concep logo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2954000"/>
            <a:ext cx="1676400" cy="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/>
          <p:cNvSpPr txBox="1">
            <a:spLocks/>
          </p:cNvSpPr>
          <p:nvPr/>
        </p:nvSpPr>
        <p:spPr>
          <a:xfrm>
            <a:off x="11321143" y="12828777"/>
            <a:ext cx="1709057" cy="541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defPPr>
              <a:defRPr lang="en-US"/>
            </a:defPPr>
            <a:lvl1pPr marL="0" algn="r" defTabSz="1828090" rtl="0" eaLnBrk="1" latinLnBrk="0" hangingPunct="1">
              <a:defRPr sz="1600" b="1" kern="1200">
                <a:solidFill>
                  <a:srgbClr val="535353"/>
                </a:solidFill>
                <a:latin typeface="Neutra Text"/>
                <a:ea typeface="Neutra Text"/>
                <a:cs typeface="Neutra Text"/>
                <a:sym typeface="Neutra Text"/>
              </a:defRPr>
            </a:lvl1pPr>
            <a:lvl2pPr marL="91404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090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134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18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22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27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317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361" algn="l" defTabSz="182809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2400" smtClean="0">
                <a:solidFill>
                  <a:srgbClr val="2D7BAB"/>
                </a:solidFill>
                <a:latin typeface="Bahnschrift Light" panose="020B0502040204020203" pitchFamily="34" charset="0"/>
              </a:rPr>
              <a:pPr algn="ctr"/>
              <a:t>9</a:t>
            </a:fld>
            <a:endParaRPr lang="en-US" sz="2400" dirty="0">
              <a:solidFill>
                <a:srgbClr val="2D7BAB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8" name="Picture 2" descr="D:\LEA 2020\Others\concep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096" y="12877390"/>
            <a:ext cx="2103104" cy="4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1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CAE3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1394</Words>
  <Application>Microsoft Office PowerPoint</Application>
  <PresentationFormat>Custom</PresentationFormat>
  <Paragraphs>225</Paragraphs>
  <Slides>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user</dc:creator>
  <cp:lastModifiedBy>PC user</cp:lastModifiedBy>
  <cp:revision>104</cp:revision>
  <cp:lastPrinted>2020-02-26T02:33:04Z</cp:lastPrinted>
  <dcterms:modified xsi:type="dcterms:W3CDTF">2020-02-26T02:44:56Z</dcterms:modified>
</cp:coreProperties>
</file>